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62" r:id="rId2"/>
    <p:sldId id="257" r:id="rId3"/>
    <p:sldId id="605" r:id="rId4"/>
    <p:sldId id="606" r:id="rId5"/>
    <p:sldId id="580" r:id="rId6"/>
    <p:sldId id="591" r:id="rId7"/>
    <p:sldId id="590" r:id="rId8"/>
    <p:sldId id="592" r:id="rId9"/>
    <p:sldId id="607" r:id="rId10"/>
    <p:sldId id="539" r:id="rId11"/>
    <p:sldId id="540" r:id="rId12"/>
    <p:sldId id="542" r:id="rId13"/>
    <p:sldId id="544" r:id="rId14"/>
    <p:sldId id="553" r:id="rId15"/>
    <p:sldId id="555" r:id="rId16"/>
    <p:sldId id="594" r:id="rId17"/>
    <p:sldId id="595" r:id="rId18"/>
    <p:sldId id="556" r:id="rId19"/>
    <p:sldId id="557" r:id="rId20"/>
    <p:sldId id="575" r:id="rId21"/>
    <p:sldId id="562" r:id="rId22"/>
    <p:sldId id="563" r:id="rId23"/>
    <p:sldId id="597" r:id="rId24"/>
    <p:sldId id="576" r:id="rId25"/>
    <p:sldId id="587" r:id="rId26"/>
    <p:sldId id="561" r:id="rId27"/>
    <p:sldId id="584" r:id="rId28"/>
    <p:sldId id="609" r:id="rId29"/>
    <p:sldId id="610" r:id="rId30"/>
    <p:sldId id="565" r:id="rId31"/>
    <p:sldId id="566" r:id="rId32"/>
    <p:sldId id="567" r:id="rId33"/>
    <p:sldId id="571" r:id="rId34"/>
    <p:sldId id="568" r:id="rId35"/>
    <p:sldId id="611" r:id="rId36"/>
    <p:sldId id="569" r:id="rId37"/>
    <p:sldId id="570" r:id="rId38"/>
    <p:sldId id="608" r:id="rId39"/>
    <p:sldId id="578" r:id="rId40"/>
    <p:sldId id="596" r:id="rId41"/>
    <p:sldId id="581" r:id="rId42"/>
    <p:sldId id="612" r:id="rId43"/>
    <p:sldId id="574" r:id="rId44"/>
    <p:sldId id="588" r:id="rId45"/>
    <p:sldId id="260" r:id="rId46"/>
    <p:sldId id="536" r:id="rId47"/>
    <p:sldId id="26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85"/>
    <p:restoredTop sz="94694"/>
  </p:normalViewPr>
  <p:slideViewPr>
    <p:cSldViewPr snapToGrid="0" snapToObjects="1">
      <p:cViewPr varScale="1">
        <p:scale>
          <a:sx n="134" d="100"/>
          <a:sy n="134" d="100"/>
        </p:scale>
        <p:origin x="216"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952AD-B8DE-EE44-9F07-5C8A6565689D}"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977F2C99-F3C2-5F4A-AC64-E3481D8E39B1}">
      <dgm:prSet phldrT="[Text]"/>
      <dgm:spPr>
        <a:solidFill>
          <a:srgbClr val="F79646"/>
        </a:solidFill>
      </dgm:spPr>
      <dgm:t>
        <a:bodyPr/>
        <a:lstStyle/>
        <a:p>
          <a:r>
            <a:rPr lang="en-US" dirty="0"/>
            <a:t>Add Tests</a:t>
          </a:r>
        </a:p>
      </dgm:t>
    </dgm:pt>
    <dgm:pt modelId="{8DE7FA6C-8D5E-4146-84AB-07E7B4104681}" type="parTrans" cxnId="{85CE05BE-2966-AE4F-BE7A-4328A58B4454}">
      <dgm:prSet/>
      <dgm:spPr/>
      <dgm:t>
        <a:bodyPr/>
        <a:lstStyle/>
        <a:p>
          <a:endParaRPr lang="en-US"/>
        </a:p>
      </dgm:t>
    </dgm:pt>
    <dgm:pt modelId="{8582A3AB-F725-374E-A9ED-A37C3635575D}" type="sibTrans" cxnId="{85CE05BE-2966-AE4F-BE7A-4328A58B4454}">
      <dgm:prSet/>
      <dgm:spPr/>
      <dgm:t>
        <a:bodyPr/>
        <a:lstStyle/>
        <a:p>
          <a:endParaRPr lang="en-US"/>
        </a:p>
      </dgm:t>
    </dgm:pt>
    <dgm:pt modelId="{718F3926-432E-FC44-A1CE-59662B44D312}">
      <dgm:prSet phldrT="[Text]"/>
      <dgm:spPr>
        <a:solidFill>
          <a:srgbClr val="4BACC6"/>
        </a:solidFill>
      </dgm:spPr>
      <dgm:t>
        <a:bodyPr/>
        <a:lstStyle/>
        <a:p>
          <a:r>
            <a:rPr lang="en-US" dirty="0"/>
            <a:t>See Tests Fail</a:t>
          </a:r>
        </a:p>
      </dgm:t>
    </dgm:pt>
    <dgm:pt modelId="{0FB78774-5354-E142-8DEF-B0B2757EABB2}" type="parTrans" cxnId="{73F1DF11-C110-4A48-AA81-0E346617A91F}">
      <dgm:prSet/>
      <dgm:spPr/>
      <dgm:t>
        <a:bodyPr/>
        <a:lstStyle/>
        <a:p>
          <a:endParaRPr lang="en-US"/>
        </a:p>
      </dgm:t>
    </dgm:pt>
    <dgm:pt modelId="{6228FE91-038A-CD49-B2C9-48B88CC9B837}" type="sibTrans" cxnId="{73F1DF11-C110-4A48-AA81-0E346617A91F}">
      <dgm:prSet/>
      <dgm:spPr/>
      <dgm:t>
        <a:bodyPr/>
        <a:lstStyle/>
        <a:p>
          <a:endParaRPr lang="en-US"/>
        </a:p>
      </dgm:t>
    </dgm:pt>
    <dgm:pt modelId="{0F44D824-752C-BF43-A8D9-19A8079F119D}">
      <dgm:prSet phldrT="[Text]"/>
      <dgm:spPr>
        <a:solidFill>
          <a:srgbClr val="C0504D"/>
        </a:solidFill>
      </dgm:spPr>
      <dgm:t>
        <a:bodyPr/>
        <a:lstStyle/>
        <a:p>
          <a:r>
            <a:rPr lang="en-US" dirty="0"/>
            <a:t>Write Code</a:t>
          </a:r>
        </a:p>
      </dgm:t>
    </dgm:pt>
    <dgm:pt modelId="{D0939391-873C-CE42-B5B7-5825A566FF23}" type="parTrans" cxnId="{B5EC8FAC-1142-314C-9468-19CD4B797D1A}">
      <dgm:prSet/>
      <dgm:spPr/>
      <dgm:t>
        <a:bodyPr/>
        <a:lstStyle/>
        <a:p>
          <a:endParaRPr lang="en-US"/>
        </a:p>
      </dgm:t>
    </dgm:pt>
    <dgm:pt modelId="{39E0EBC4-D76C-7548-8880-237498586C52}" type="sibTrans" cxnId="{B5EC8FAC-1142-314C-9468-19CD4B797D1A}">
      <dgm:prSet/>
      <dgm:spPr/>
      <dgm:t>
        <a:bodyPr/>
        <a:lstStyle/>
        <a:p>
          <a:endParaRPr lang="en-US"/>
        </a:p>
      </dgm:t>
    </dgm:pt>
    <dgm:pt modelId="{56E379AA-6E2A-684E-9B2E-0EB525339459}">
      <dgm:prSet phldrT="[Text]"/>
      <dgm:spPr>
        <a:solidFill>
          <a:srgbClr val="9BBB59"/>
        </a:solidFill>
      </dgm:spPr>
      <dgm:t>
        <a:bodyPr/>
        <a:lstStyle/>
        <a:p>
          <a:r>
            <a:rPr lang="en-US" dirty="0"/>
            <a:t>Run Tests</a:t>
          </a:r>
        </a:p>
      </dgm:t>
    </dgm:pt>
    <dgm:pt modelId="{E6E1A6F6-820D-594F-8E2C-3D81B9093559}" type="parTrans" cxnId="{8DF675D0-495E-F44F-AD81-033E495AA5B9}">
      <dgm:prSet/>
      <dgm:spPr/>
      <dgm:t>
        <a:bodyPr/>
        <a:lstStyle/>
        <a:p>
          <a:endParaRPr lang="en-US"/>
        </a:p>
      </dgm:t>
    </dgm:pt>
    <dgm:pt modelId="{C9DA671D-8CFF-3443-A479-6FEC8D6A0225}" type="sibTrans" cxnId="{8DF675D0-495E-F44F-AD81-033E495AA5B9}">
      <dgm:prSet/>
      <dgm:spPr/>
      <dgm:t>
        <a:bodyPr/>
        <a:lstStyle/>
        <a:p>
          <a:endParaRPr lang="en-US"/>
        </a:p>
      </dgm:t>
    </dgm:pt>
    <dgm:pt modelId="{6319B111-1DBB-A341-B2FF-83E94020908C}">
      <dgm:prSet phldrT="[Text]"/>
      <dgm:spPr>
        <a:solidFill>
          <a:srgbClr val="8064A2"/>
        </a:solidFill>
      </dgm:spPr>
      <dgm:t>
        <a:bodyPr/>
        <a:lstStyle/>
        <a:p>
          <a:r>
            <a:rPr lang="en-US" dirty="0"/>
            <a:t>Refactor</a:t>
          </a:r>
        </a:p>
      </dgm:t>
    </dgm:pt>
    <dgm:pt modelId="{734B2E04-F69B-454B-AF59-CB555FCD9876}" type="parTrans" cxnId="{D29A5281-45DF-F944-93EA-A2EF7F6161BE}">
      <dgm:prSet/>
      <dgm:spPr/>
      <dgm:t>
        <a:bodyPr/>
        <a:lstStyle/>
        <a:p>
          <a:endParaRPr lang="en-US"/>
        </a:p>
      </dgm:t>
    </dgm:pt>
    <dgm:pt modelId="{98ACEC77-E7B3-DD45-A568-FAF0EA35EBCC}" type="sibTrans" cxnId="{D29A5281-45DF-F944-93EA-A2EF7F6161BE}">
      <dgm:prSet/>
      <dgm:spPr/>
      <dgm:t>
        <a:bodyPr/>
        <a:lstStyle/>
        <a:p>
          <a:endParaRPr lang="en-US"/>
        </a:p>
      </dgm:t>
    </dgm:pt>
    <dgm:pt modelId="{3A76249F-4172-6348-852A-B8A1CC4D6F9C}" type="pres">
      <dgm:prSet presAssocID="{688952AD-B8DE-EE44-9F07-5C8A6565689D}" presName="cycle" presStyleCnt="0">
        <dgm:presLayoutVars>
          <dgm:dir/>
          <dgm:resizeHandles val="exact"/>
        </dgm:presLayoutVars>
      </dgm:prSet>
      <dgm:spPr/>
    </dgm:pt>
    <dgm:pt modelId="{DF6BBC91-ACF6-D440-B3D6-5A8A774060E9}" type="pres">
      <dgm:prSet presAssocID="{977F2C99-F3C2-5F4A-AC64-E3481D8E39B1}" presName="node" presStyleLbl="node1" presStyleIdx="0" presStyleCnt="5">
        <dgm:presLayoutVars>
          <dgm:bulletEnabled val="1"/>
        </dgm:presLayoutVars>
      </dgm:prSet>
      <dgm:spPr/>
    </dgm:pt>
    <dgm:pt modelId="{3A79E132-C9BD-194F-9C8D-4610B6CCBFB0}" type="pres">
      <dgm:prSet presAssocID="{8582A3AB-F725-374E-A9ED-A37C3635575D}" presName="sibTrans" presStyleLbl="sibTrans2D1" presStyleIdx="0" presStyleCnt="5"/>
      <dgm:spPr/>
    </dgm:pt>
    <dgm:pt modelId="{2D90C1B7-F8DF-BC4E-A6E0-E817C0C15D6D}" type="pres">
      <dgm:prSet presAssocID="{8582A3AB-F725-374E-A9ED-A37C3635575D}" presName="connectorText" presStyleLbl="sibTrans2D1" presStyleIdx="0" presStyleCnt="5"/>
      <dgm:spPr/>
    </dgm:pt>
    <dgm:pt modelId="{668752DE-086C-6A40-9946-076F12373D0B}" type="pres">
      <dgm:prSet presAssocID="{718F3926-432E-FC44-A1CE-59662B44D312}" presName="node" presStyleLbl="node1" presStyleIdx="1" presStyleCnt="5">
        <dgm:presLayoutVars>
          <dgm:bulletEnabled val="1"/>
        </dgm:presLayoutVars>
      </dgm:prSet>
      <dgm:spPr/>
    </dgm:pt>
    <dgm:pt modelId="{037098BC-A94E-0146-904A-9FD6548CA4F9}" type="pres">
      <dgm:prSet presAssocID="{6228FE91-038A-CD49-B2C9-48B88CC9B837}" presName="sibTrans" presStyleLbl="sibTrans2D1" presStyleIdx="1" presStyleCnt="5"/>
      <dgm:spPr/>
    </dgm:pt>
    <dgm:pt modelId="{7F455467-60F4-504D-933B-4D51E8EE1FE3}" type="pres">
      <dgm:prSet presAssocID="{6228FE91-038A-CD49-B2C9-48B88CC9B837}" presName="connectorText" presStyleLbl="sibTrans2D1" presStyleIdx="1" presStyleCnt="5"/>
      <dgm:spPr/>
    </dgm:pt>
    <dgm:pt modelId="{4F37FBEA-F2A7-3A43-8D01-ED214C2BD1AA}" type="pres">
      <dgm:prSet presAssocID="{0F44D824-752C-BF43-A8D9-19A8079F119D}" presName="node" presStyleLbl="node1" presStyleIdx="2" presStyleCnt="5">
        <dgm:presLayoutVars>
          <dgm:bulletEnabled val="1"/>
        </dgm:presLayoutVars>
      </dgm:prSet>
      <dgm:spPr/>
    </dgm:pt>
    <dgm:pt modelId="{CF3AE1C7-F59E-D748-9849-E8EAB5359886}" type="pres">
      <dgm:prSet presAssocID="{39E0EBC4-D76C-7548-8880-237498586C52}" presName="sibTrans" presStyleLbl="sibTrans2D1" presStyleIdx="2" presStyleCnt="5"/>
      <dgm:spPr/>
    </dgm:pt>
    <dgm:pt modelId="{91AA56FC-09C0-4C41-903A-12550361F911}" type="pres">
      <dgm:prSet presAssocID="{39E0EBC4-D76C-7548-8880-237498586C52}" presName="connectorText" presStyleLbl="sibTrans2D1" presStyleIdx="2" presStyleCnt="5"/>
      <dgm:spPr/>
    </dgm:pt>
    <dgm:pt modelId="{550F49B1-CA53-DE4D-A343-CCF66764DEB3}" type="pres">
      <dgm:prSet presAssocID="{56E379AA-6E2A-684E-9B2E-0EB525339459}" presName="node" presStyleLbl="node1" presStyleIdx="3" presStyleCnt="5">
        <dgm:presLayoutVars>
          <dgm:bulletEnabled val="1"/>
        </dgm:presLayoutVars>
      </dgm:prSet>
      <dgm:spPr/>
    </dgm:pt>
    <dgm:pt modelId="{2A10B710-C772-1242-8273-BDE025DDAE3D}" type="pres">
      <dgm:prSet presAssocID="{C9DA671D-8CFF-3443-A479-6FEC8D6A0225}" presName="sibTrans" presStyleLbl="sibTrans2D1" presStyleIdx="3" presStyleCnt="5"/>
      <dgm:spPr/>
    </dgm:pt>
    <dgm:pt modelId="{C447D849-126B-7F46-B76E-6E8833502228}" type="pres">
      <dgm:prSet presAssocID="{C9DA671D-8CFF-3443-A479-6FEC8D6A0225}" presName="connectorText" presStyleLbl="sibTrans2D1" presStyleIdx="3" presStyleCnt="5"/>
      <dgm:spPr/>
    </dgm:pt>
    <dgm:pt modelId="{181C9F6A-0A69-884A-BBDC-B6E177534280}" type="pres">
      <dgm:prSet presAssocID="{6319B111-1DBB-A341-B2FF-83E94020908C}" presName="node" presStyleLbl="node1" presStyleIdx="4" presStyleCnt="5">
        <dgm:presLayoutVars>
          <dgm:bulletEnabled val="1"/>
        </dgm:presLayoutVars>
      </dgm:prSet>
      <dgm:spPr/>
    </dgm:pt>
    <dgm:pt modelId="{705DAB10-4BD9-AA49-B1E3-CB738BD99BFF}" type="pres">
      <dgm:prSet presAssocID="{98ACEC77-E7B3-DD45-A568-FAF0EA35EBCC}" presName="sibTrans" presStyleLbl="sibTrans2D1" presStyleIdx="4" presStyleCnt="5"/>
      <dgm:spPr/>
    </dgm:pt>
    <dgm:pt modelId="{D61BD929-1A57-554F-A812-0DAA43B73983}" type="pres">
      <dgm:prSet presAssocID="{98ACEC77-E7B3-DD45-A568-FAF0EA35EBCC}" presName="connectorText" presStyleLbl="sibTrans2D1" presStyleIdx="4" presStyleCnt="5"/>
      <dgm:spPr/>
    </dgm:pt>
  </dgm:ptLst>
  <dgm:cxnLst>
    <dgm:cxn modelId="{73F1DF11-C110-4A48-AA81-0E346617A91F}" srcId="{688952AD-B8DE-EE44-9F07-5C8A6565689D}" destId="{718F3926-432E-FC44-A1CE-59662B44D312}" srcOrd="1" destOrd="0" parTransId="{0FB78774-5354-E142-8DEF-B0B2757EABB2}" sibTransId="{6228FE91-038A-CD49-B2C9-48B88CC9B837}"/>
    <dgm:cxn modelId="{CF7B7F1C-E9D6-A744-BCA4-77510DA5E4E5}" type="presOf" srcId="{8582A3AB-F725-374E-A9ED-A37C3635575D}" destId="{2D90C1B7-F8DF-BC4E-A6E0-E817C0C15D6D}" srcOrd="1" destOrd="0" presId="urn:microsoft.com/office/officeart/2005/8/layout/cycle2"/>
    <dgm:cxn modelId="{4240172F-95D1-1844-B3CD-10D1E9254C99}" type="presOf" srcId="{98ACEC77-E7B3-DD45-A568-FAF0EA35EBCC}" destId="{705DAB10-4BD9-AA49-B1E3-CB738BD99BFF}" srcOrd="0" destOrd="0" presId="urn:microsoft.com/office/officeart/2005/8/layout/cycle2"/>
    <dgm:cxn modelId="{E95A1541-E38D-CA4E-881E-2B65BC6BF948}" type="presOf" srcId="{688952AD-B8DE-EE44-9F07-5C8A6565689D}" destId="{3A76249F-4172-6348-852A-B8A1CC4D6F9C}" srcOrd="0" destOrd="0" presId="urn:microsoft.com/office/officeart/2005/8/layout/cycle2"/>
    <dgm:cxn modelId="{6029D668-4890-6244-9346-0C6EC7CFC929}" type="presOf" srcId="{56E379AA-6E2A-684E-9B2E-0EB525339459}" destId="{550F49B1-CA53-DE4D-A343-CCF66764DEB3}" srcOrd="0" destOrd="0" presId="urn:microsoft.com/office/officeart/2005/8/layout/cycle2"/>
    <dgm:cxn modelId="{F3A1026F-B480-2840-ABF6-01DB3CDA183E}" type="presOf" srcId="{39E0EBC4-D76C-7548-8880-237498586C52}" destId="{91AA56FC-09C0-4C41-903A-12550361F911}" srcOrd="1" destOrd="0" presId="urn:microsoft.com/office/officeart/2005/8/layout/cycle2"/>
    <dgm:cxn modelId="{62817370-8E57-4E47-97C0-2E78FCA23254}" type="presOf" srcId="{98ACEC77-E7B3-DD45-A568-FAF0EA35EBCC}" destId="{D61BD929-1A57-554F-A812-0DAA43B73983}" srcOrd="1" destOrd="0" presId="urn:microsoft.com/office/officeart/2005/8/layout/cycle2"/>
    <dgm:cxn modelId="{B9546E76-3625-424E-89BF-D5E357C2AF87}" type="presOf" srcId="{977F2C99-F3C2-5F4A-AC64-E3481D8E39B1}" destId="{DF6BBC91-ACF6-D440-B3D6-5A8A774060E9}" srcOrd="0" destOrd="0" presId="urn:microsoft.com/office/officeart/2005/8/layout/cycle2"/>
    <dgm:cxn modelId="{D29A5281-45DF-F944-93EA-A2EF7F6161BE}" srcId="{688952AD-B8DE-EE44-9F07-5C8A6565689D}" destId="{6319B111-1DBB-A341-B2FF-83E94020908C}" srcOrd="4" destOrd="0" parTransId="{734B2E04-F69B-454B-AF59-CB555FCD9876}" sibTransId="{98ACEC77-E7B3-DD45-A568-FAF0EA35EBCC}"/>
    <dgm:cxn modelId="{E6CB2183-A9CD-5A46-8F66-702BBF3BB9BA}" type="presOf" srcId="{6228FE91-038A-CD49-B2C9-48B88CC9B837}" destId="{037098BC-A94E-0146-904A-9FD6548CA4F9}" srcOrd="0" destOrd="0" presId="urn:microsoft.com/office/officeart/2005/8/layout/cycle2"/>
    <dgm:cxn modelId="{24F2A58C-6075-2B41-872E-B571A3F1BDE6}" type="presOf" srcId="{8582A3AB-F725-374E-A9ED-A37C3635575D}" destId="{3A79E132-C9BD-194F-9C8D-4610B6CCBFB0}" srcOrd="0" destOrd="0" presId="urn:microsoft.com/office/officeart/2005/8/layout/cycle2"/>
    <dgm:cxn modelId="{38E0148D-4E85-A948-B24D-CA9FE40DE08F}" type="presOf" srcId="{6319B111-1DBB-A341-B2FF-83E94020908C}" destId="{181C9F6A-0A69-884A-BBDC-B6E177534280}" srcOrd="0" destOrd="0" presId="urn:microsoft.com/office/officeart/2005/8/layout/cycle2"/>
    <dgm:cxn modelId="{6FE63DA4-2881-534C-A344-994B3581770C}" type="presOf" srcId="{0F44D824-752C-BF43-A8D9-19A8079F119D}" destId="{4F37FBEA-F2A7-3A43-8D01-ED214C2BD1AA}" srcOrd="0" destOrd="0" presId="urn:microsoft.com/office/officeart/2005/8/layout/cycle2"/>
    <dgm:cxn modelId="{B5EC8FAC-1142-314C-9468-19CD4B797D1A}" srcId="{688952AD-B8DE-EE44-9F07-5C8A6565689D}" destId="{0F44D824-752C-BF43-A8D9-19A8079F119D}" srcOrd="2" destOrd="0" parTransId="{D0939391-873C-CE42-B5B7-5825A566FF23}" sibTransId="{39E0EBC4-D76C-7548-8880-237498586C52}"/>
    <dgm:cxn modelId="{85CE05BE-2966-AE4F-BE7A-4328A58B4454}" srcId="{688952AD-B8DE-EE44-9F07-5C8A6565689D}" destId="{977F2C99-F3C2-5F4A-AC64-E3481D8E39B1}" srcOrd="0" destOrd="0" parTransId="{8DE7FA6C-8D5E-4146-84AB-07E7B4104681}" sibTransId="{8582A3AB-F725-374E-A9ED-A37C3635575D}"/>
    <dgm:cxn modelId="{8DF675D0-495E-F44F-AD81-033E495AA5B9}" srcId="{688952AD-B8DE-EE44-9F07-5C8A6565689D}" destId="{56E379AA-6E2A-684E-9B2E-0EB525339459}" srcOrd="3" destOrd="0" parTransId="{E6E1A6F6-820D-594F-8E2C-3D81B9093559}" sibTransId="{C9DA671D-8CFF-3443-A479-6FEC8D6A0225}"/>
    <dgm:cxn modelId="{69DB33DC-8CFF-FE43-8EBC-D7C66316A324}" type="presOf" srcId="{C9DA671D-8CFF-3443-A479-6FEC8D6A0225}" destId="{C447D849-126B-7F46-B76E-6E8833502228}" srcOrd="1" destOrd="0" presId="urn:microsoft.com/office/officeart/2005/8/layout/cycle2"/>
    <dgm:cxn modelId="{FC5643E1-9F4B-A24F-8D2F-404501E9DB76}" type="presOf" srcId="{6228FE91-038A-CD49-B2C9-48B88CC9B837}" destId="{7F455467-60F4-504D-933B-4D51E8EE1FE3}" srcOrd="1" destOrd="0" presId="urn:microsoft.com/office/officeart/2005/8/layout/cycle2"/>
    <dgm:cxn modelId="{2EC244E1-7C5E-1C47-A6A5-C7AFA7AF11E5}" type="presOf" srcId="{718F3926-432E-FC44-A1CE-59662B44D312}" destId="{668752DE-086C-6A40-9946-076F12373D0B}" srcOrd="0" destOrd="0" presId="urn:microsoft.com/office/officeart/2005/8/layout/cycle2"/>
    <dgm:cxn modelId="{CCE0D4E1-29E9-3349-841C-DC56CC18760B}" type="presOf" srcId="{C9DA671D-8CFF-3443-A479-6FEC8D6A0225}" destId="{2A10B710-C772-1242-8273-BDE025DDAE3D}" srcOrd="0" destOrd="0" presId="urn:microsoft.com/office/officeart/2005/8/layout/cycle2"/>
    <dgm:cxn modelId="{70DBCDF3-01AC-E04B-8AE1-A9332FE85689}" type="presOf" srcId="{39E0EBC4-D76C-7548-8880-237498586C52}" destId="{CF3AE1C7-F59E-D748-9849-E8EAB5359886}" srcOrd="0" destOrd="0" presId="urn:microsoft.com/office/officeart/2005/8/layout/cycle2"/>
    <dgm:cxn modelId="{A39832BE-9539-3644-8FE9-B017396F6B3D}" type="presParOf" srcId="{3A76249F-4172-6348-852A-B8A1CC4D6F9C}" destId="{DF6BBC91-ACF6-D440-B3D6-5A8A774060E9}" srcOrd="0" destOrd="0" presId="urn:microsoft.com/office/officeart/2005/8/layout/cycle2"/>
    <dgm:cxn modelId="{B5AD81C6-A878-8C4F-B30C-6F4AE087746F}" type="presParOf" srcId="{3A76249F-4172-6348-852A-B8A1CC4D6F9C}" destId="{3A79E132-C9BD-194F-9C8D-4610B6CCBFB0}" srcOrd="1" destOrd="0" presId="urn:microsoft.com/office/officeart/2005/8/layout/cycle2"/>
    <dgm:cxn modelId="{5C216AED-2AB8-C048-A6C7-5E0BE1E440EA}" type="presParOf" srcId="{3A79E132-C9BD-194F-9C8D-4610B6CCBFB0}" destId="{2D90C1B7-F8DF-BC4E-A6E0-E817C0C15D6D}" srcOrd="0" destOrd="0" presId="urn:microsoft.com/office/officeart/2005/8/layout/cycle2"/>
    <dgm:cxn modelId="{A2372A71-9915-6E48-9246-7FDBB9BDDEC6}" type="presParOf" srcId="{3A76249F-4172-6348-852A-B8A1CC4D6F9C}" destId="{668752DE-086C-6A40-9946-076F12373D0B}" srcOrd="2" destOrd="0" presId="urn:microsoft.com/office/officeart/2005/8/layout/cycle2"/>
    <dgm:cxn modelId="{A79054CD-F4BB-6447-BC40-89908B0CE86B}" type="presParOf" srcId="{3A76249F-4172-6348-852A-B8A1CC4D6F9C}" destId="{037098BC-A94E-0146-904A-9FD6548CA4F9}" srcOrd="3" destOrd="0" presId="urn:microsoft.com/office/officeart/2005/8/layout/cycle2"/>
    <dgm:cxn modelId="{995C8EA2-2204-744E-8B2D-336FCACCC8EA}" type="presParOf" srcId="{037098BC-A94E-0146-904A-9FD6548CA4F9}" destId="{7F455467-60F4-504D-933B-4D51E8EE1FE3}" srcOrd="0" destOrd="0" presId="urn:microsoft.com/office/officeart/2005/8/layout/cycle2"/>
    <dgm:cxn modelId="{6243DAA4-CAFC-4742-A762-C88CC5E290EB}" type="presParOf" srcId="{3A76249F-4172-6348-852A-B8A1CC4D6F9C}" destId="{4F37FBEA-F2A7-3A43-8D01-ED214C2BD1AA}" srcOrd="4" destOrd="0" presId="urn:microsoft.com/office/officeart/2005/8/layout/cycle2"/>
    <dgm:cxn modelId="{8E4D084D-6468-2D44-832E-E315BD05EB06}" type="presParOf" srcId="{3A76249F-4172-6348-852A-B8A1CC4D6F9C}" destId="{CF3AE1C7-F59E-D748-9849-E8EAB5359886}" srcOrd="5" destOrd="0" presId="urn:microsoft.com/office/officeart/2005/8/layout/cycle2"/>
    <dgm:cxn modelId="{65F9D770-AEB7-6F4C-8DD5-F0F0BC2016B5}" type="presParOf" srcId="{CF3AE1C7-F59E-D748-9849-E8EAB5359886}" destId="{91AA56FC-09C0-4C41-903A-12550361F911}" srcOrd="0" destOrd="0" presId="urn:microsoft.com/office/officeart/2005/8/layout/cycle2"/>
    <dgm:cxn modelId="{4F0A0669-5401-5346-A62F-99357F7E4257}" type="presParOf" srcId="{3A76249F-4172-6348-852A-B8A1CC4D6F9C}" destId="{550F49B1-CA53-DE4D-A343-CCF66764DEB3}" srcOrd="6" destOrd="0" presId="urn:microsoft.com/office/officeart/2005/8/layout/cycle2"/>
    <dgm:cxn modelId="{A30A0B2C-120A-C843-B72E-3A94B37A63B0}" type="presParOf" srcId="{3A76249F-4172-6348-852A-B8A1CC4D6F9C}" destId="{2A10B710-C772-1242-8273-BDE025DDAE3D}" srcOrd="7" destOrd="0" presId="urn:microsoft.com/office/officeart/2005/8/layout/cycle2"/>
    <dgm:cxn modelId="{0A4E60AA-C435-8F48-94E2-673BCB9B7D83}" type="presParOf" srcId="{2A10B710-C772-1242-8273-BDE025DDAE3D}" destId="{C447D849-126B-7F46-B76E-6E8833502228}" srcOrd="0" destOrd="0" presId="urn:microsoft.com/office/officeart/2005/8/layout/cycle2"/>
    <dgm:cxn modelId="{3D69A668-EBA4-884E-9A16-3019380AB3EB}" type="presParOf" srcId="{3A76249F-4172-6348-852A-B8A1CC4D6F9C}" destId="{181C9F6A-0A69-884A-BBDC-B6E177534280}" srcOrd="8" destOrd="0" presId="urn:microsoft.com/office/officeart/2005/8/layout/cycle2"/>
    <dgm:cxn modelId="{A6B523C9-4030-1C43-BA53-81AB96F42C52}" type="presParOf" srcId="{3A76249F-4172-6348-852A-B8A1CC4D6F9C}" destId="{705DAB10-4BD9-AA49-B1E3-CB738BD99BFF}" srcOrd="9" destOrd="0" presId="urn:microsoft.com/office/officeart/2005/8/layout/cycle2"/>
    <dgm:cxn modelId="{1B1F2BFA-49CF-9940-A609-E77BFEF8277E}" type="presParOf" srcId="{705DAB10-4BD9-AA49-B1E3-CB738BD99BFF}" destId="{D61BD929-1A57-554F-A812-0DAA43B73983}"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31F5E9-B389-3149-8CE8-AD7EAF839E5D}"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US"/>
        </a:p>
      </dgm:t>
    </dgm:pt>
    <dgm:pt modelId="{91058520-63C4-7047-BB34-76CE77E2BBEC}">
      <dgm:prSet phldrT="[Text]" custT="1"/>
      <dgm:spPr/>
      <dgm:t>
        <a:bodyPr/>
        <a:lstStyle/>
        <a:p>
          <a:r>
            <a:rPr lang="en-US" sz="4800" dirty="0">
              <a:solidFill>
                <a:schemeClr val="tx1"/>
              </a:solidFill>
            </a:rPr>
            <a:t>S</a:t>
          </a:r>
          <a:r>
            <a:rPr lang="en-US" sz="3200" dirty="0"/>
            <a:t>ingle Responsibility Principle</a:t>
          </a:r>
        </a:p>
      </dgm:t>
    </dgm:pt>
    <dgm:pt modelId="{A346346B-D0A2-F94F-A560-D2080B4494F2}" type="parTrans" cxnId="{2B0F77BB-FCF8-BC4D-9DA3-B185B33627F9}">
      <dgm:prSet/>
      <dgm:spPr/>
      <dgm:t>
        <a:bodyPr/>
        <a:lstStyle/>
        <a:p>
          <a:endParaRPr lang="en-US"/>
        </a:p>
      </dgm:t>
    </dgm:pt>
    <dgm:pt modelId="{9A8B72CF-ADEF-6745-9B75-29403698DABB}" type="sibTrans" cxnId="{2B0F77BB-FCF8-BC4D-9DA3-B185B33627F9}">
      <dgm:prSet/>
      <dgm:spPr/>
      <dgm:t>
        <a:bodyPr/>
        <a:lstStyle/>
        <a:p>
          <a:endParaRPr lang="en-US"/>
        </a:p>
      </dgm:t>
    </dgm:pt>
    <dgm:pt modelId="{ECBA4426-2E29-8A4C-9AAC-CD0A30CDD800}">
      <dgm:prSet phldrT="[Text]" custT="1"/>
      <dgm:spPr/>
      <dgm:t>
        <a:bodyPr/>
        <a:lstStyle/>
        <a:p>
          <a:r>
            <a:rPr lang="en-US" sz="4800" kern="1200" dirty="0">
              <a:solidFill>
                <a:prstClr val="black"/>
              </a:solidFill>
              <a:latin typeface="Calibri"/>
              <a:ea typeface="+mn-ea"/>
              <a:cs typeface="+mn-cs"/>
            </a:rPr>
            <a:t>O</a:t>
          </a:r>
          <a:r>
            <a:rPr lang="en-US" sz="3200" kern="1200" dirty="0">
              <a:solidFill>
                <a:prstClr val="white"/>
              </a:solidFill>
              <a:latin typeface="Calibri"/>
              <a:ea typeface="+mn-ea"/>
              <a:cs typeface="+mn-cs"/>
            </a:rPr>
            <a:t>pen Closed Principle</a:t>
          </a:r>
        </a:p>
      </dgm:t>
    </dgm:pt>
    <dgm:pt modelId="{7E4D7C0E-23CF-F549-AEC3-75F1E2A4236F}" type="parTrans" cxnId="{14D1AAF1-200A-1246-B5E7-3C0C547A1036}">
      <dgm:prSet/>
      <dgm:spPr/>
      <dgm:t>
        <a:bodyPr/>
        <a:lstStyle/>
        <a:p>
          <a:endParaRPr lang="en-US"/>
        </a:p>
      </dgm:t>
    </dgm:pt>
    <dgm:pt modelId="{B0D00F73-2530-A74E-BEF1-491A79B8A813}" type="sibTrans" cxnId="{14D1AAF1-200A-1246-B5E7-3C0C547A1036}">
      <dgm:prSet/>
      <dgm:spPr/>
      <dgm:t>
        <a:bodyPr/>
        <a:lstStyle/>
        <a:p>
          <a:endParaRPr lang="en-US"/>
        </a:p>
      </dgm:t>
    </dgm:pt>
    <dgm:pt modelId="{867A8265-CA76-684B-927A-17F2C0E393E8}">
      <dgm:prSet phldrT="[Text]" custT="1"/>
      <dgm:spPr/>
      <dgm:t>
        <a:bodyPr/>
        <a:lstStyle/>
        <a:p>
          <a:pPr marL="0" lvl="0" indent="0" algn="l" defTabSz="1422400">
            <a:lnSpc>
              <a:spcPct val="90000"/>
            </a:lnSpc>
            <a:spcBef>
              <a:spcPct val="0"/>
            </a:spcBef>
            <a:spcAft>
              <a:spcPct val="35000"/>
            </a:spcAft>
            <a:buNone/>
          </a:pPr>
          <a:r>
            <a:rPr lang="en-US" sz="4800" kern="1200" dirty="0" err="1">
              <a:solidFill>
                <a:prstClr val="black"/>
              </a:solidFill>
              <a:latin typeface="Calibri"/>
              <a:ea typeface="+mn-ea"/>
              <a:cs typeface="+mn-cs"/>
            </a:rPr>
            <a:t>L</a:t>
          </a:r>
          <a:r>
            <a:rPr lang="en-US" sz="3200" kern="1200" dirty="0" err="1">
              <a:solidFill>
                <a:prstClr val="white"/>
              </a:solidFill>
              <a:latin typeface="Calibri"/>
              <a:ea typeface="+mn-ea"/>
              <a:cs typeface="+mn-cs"/>
            </a:rPr>
            <a:t>iskov</a:t>
          </a:r>
          <a:r>
            <a:rPr lang="en-US" sz="3200" kern="1200" dirty="0">
              <a:solidFill>
                <a:prstClr val="white"/>
              </a:solidFill>
              <a:latin typeface="Calibri"/>
              <a:ea typeface="+mn-ea"/>
              <a:cs typeface="+mn-cs"/>
            </a:rPr>
            <a:t> Substitution Principle</a:t>
          </a:r>
        </a:p>
      </dgm:t>
    </dgm:pt>
    <dgm:pt modelId="{BE69541F-13BC-AF4E-83C0-A01FA952B090}" type="parTrans" cxnId="{425C3E57-3419-BB41-B8F9-BF2886B66614}">
      <dgm:prSet/>
      <dgm:spPr/>
      <dgm:t>
        <a:bodyPr/>
        <a:lstStyle/>
        <a:p>
          <a:endParaRPr lang="en-US"/>
        </a:p>
      </dgm:t>
    </dgm:pt>
    <dgm:pt modelId="{F8394BDE-AA42-CE4A-8F55-A02131313681}" type="sibTrans" cxnId="{425C3E57-3419-BB41-B8F9-BF2886B66614}">
      <dgm:prSet/>
      <dgm:spPr/>
      <dgm:t>
        <a:bodyPr/>
        <a:lstStyle/>
        <a:p>
          <a:endParaRPr lang="en-US"/>
        </a:p>
      </dgm:t>
    </dgm:pt>
    <dgm:pt modelId="{4433725A-E038-1646-86F7-A8FFC4BA556A}">
      <dgm:prSet phldrT="[Text]" custT="1"/>
      <dgm:spPr/>
      <dgm: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I</a:t>
          </a:r>
          <a:r>
            <a:rPr lang="en-US" sz="3200" kern="1200" dirty="0">
              <a:solidFill>
                <a:prstClr val="white"/>
              </a:solidFill>
              <a:latin typeface="Calibri"/>
              <a:ea typeface="+mn-ea"/>
              <a:cs typeface="+mn-cs"/>
            </a:rPr>
            <a:t>nterface Segregation Principle</a:t>
          </a:r>
        </a:p>
      </dgm:t>
    </dgm:pt>
    <dgm:pt modelId="{D3EC0404-630B-C049-8D91-FF39558CFBF7}" type="parTrans" cxnId="{613D7242-E91F-0A4F-BD3C-0F96B89AD07C}">
      <dgm:prSet/>
      <dgm:spPr/>
      <dgm:t>
        <a:bodyPr/>
        <a:lstStyle/>
        <a:p>
          <a:endParaRPr lang="en-US"/>
        </a:p>
      </dgm:t>
    </dgm:pt>
    <dgm:pt modelId="{DDDDB821-77D8-394B-8348-DABBD19987C2}" type="sibTrans" cxnId="{613D7242-E91F-0A4F-BD3C-0F96B89AD07C}">
      <dgm:prSet/>
      <dgm:spPr/>
      <dgm:t>
        <a:bodyPr/>
        <a:lstStyle/>
        <a:p>
          <a:endParaRPr lang="en-US"/>
        </a:p>
      </dgm:t>
    </dgm:pt>
    <dgm:pt modelId="{FEFF0D08-FF38-A943-8D3D-E47C96E4F2A2}">
      <dgm:prSet phldrT="[Text]" custT="1"/>
      <dgm:spPr/>
      <dgm: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D</a:t>
          </a:r>
          <a:r>
            <a:rPr lang="en-US" sz="3200" kern="1200" dirty="0">
              <a:solidFill>
                <a:prstClr val="white"/>
              </a:solidFill>
              <a:latin typeface="Calibri"/>
              <a:ea typeface="+mn-ea"/>
              <a:cs typeface="+mn-cs"/>
            </a:rPr>
            <a:t>ependency Inversion Principle</a:t>
          </a:r>
        </a:p>
      </dgm:t>
    </dgm:pt>
    <dgm:pt modelId="{D9D18DD3-B62A-4048-BDC8-45060EDD6964}" type="parTrans" cxnId="{F324FE4B-4911-8E4F-936A-495B8552A864}">
      <dgm:prSet/>
      <dgm:spPr/>
      <dgm:t>
        <a:bodyPr/>
        <a:lstStyle/>
        <a:p>
          <a:endParaRPr lang="en-US"/>
        </a:p>
      </dgm:t>
    </dgm:pt>
    <dgm:pt modelId="{30CF5C73-2115-754E-92BB-F88CF9982AFE}" type="sibTrans" cxnId="{F324FE4B-4911-8E4F-936A-495B8552A864}">
      <dgm:prSet/>
      <dgm:spPr/>
      <dgm:t>
        <a:bodyPr/>
        <a:lstStyle/>
        <a:p>
          <a:endParaRPr lang="en-US"/>
        </a:p>
      </dgm:t>
    </dgm:pt>
    <dgm:pt modelId="{DA397103-F401-D845-9CA6-1BCE6DC42016}" type="pres">
      <dgm:prSet presAssocID="{8031F5E9-B389-3149-8CE8-AD7EAF839E5D}" presName="linear" presStyleCnt="0">
        <dgm:presLayoutVars>
          <dgm:animLvl val="lvl"/>
          <dgm:resizeHandles val="exact"/>
        </dgm:presLayoutVars>
      </dgm:prSet>
      <dgm:spPr/>
    </dgm:pt>
    <dgm:pt modelId="{83A4509F-01E5-9241-BF56-2810992E3FE8}" type="pres">
      <dgm:prSet presAssocID="{91058520-63C4-7047-BB34-76CE77E2BBEC}" presName="parentText" presStyleLbl="node1" presStyleIdx="0" presStyleCnt="5">
        <dgm:presLayoutVars>
          <dgm:chMax val="0"/>
          <dgm:bulletEnabled val="1"/>
        </dgm:presLayoutVars>
      </dgm:prSet>
      <dgm:spPr/>
    </dgm:pt>
    <dgm:pt modelId="{17DF826E-7A33-C54E-97DE-83F7968D102B}" type="pres">
      <dgm:prSet presAssocID="{9A8B72CF-ADEF-6745-9B75-29403698DABB}" presName="spacer" presStyleCnt="0"/>
      <dgm:spPr/>
    </dgm:pt>
    <dgm:pt modelId="{DDEEFCBA-0D4A-924C-A703-81ED9EFEAA27}" type="pres">
      <dgm:prSet presAssocID="{ECBA4426-2E29-8A4C-9AAC-CD0A30CDD800}" presName="parentText" presStyleLbl="node1" presStyleIdx="1" presStyleCnt="5">
        <dgm:presLayoutVars>
          <dgm:chMax val="0"/>
          <dgm:bulletEnabled val="1"/>
        </dgm:presLayoutVars>
      </dgm:prSet>
      <dgm:spPr/>
    </dgm:pt>
    <dgm:pt modelId="{86681927-9CEC-3943-B727-371361B845C7}" type="pres">
      <dgm:prSet presAssocID="{B0D00F73-2530-A74E-BEF1-491A79B8A813}" presName="spacer" presStyleCnt="0"/>
      <dgm:spPr/>
    </dgm:pt>
    <dgm:pt modelId="{338CD7A1-AD47-0B45-B054-515EDBD02787}" type="pres">
      <dgm:prSet presAssocID="{867A8265-CA76-684B-927A-17F2C0E393E8}" presName="parentText" presStyleLbl="node1" presStyleIdx="2" presStyleCnt="5">
        <dgm:presLayoutVars>
          <dgm:chMax val="0"/>
          <dgm:bulletEnabled val="1"/>
        </dgm:presLayoutVars>
      </dgm:prSet>
      <dgm:spPr/>
    </dgm:pt>
    <dgm:pt modelId="{14150344-A1D5-884B-B28E-CDA7D88595EE}" type="pres">
      <dgm:prSet presAssocID="{F8394BDE-AA42-CE4A-8F55-A02131313681}" presName="spacer" presStyleCnt="0"/>
      <dgm:spPr/>
    </dgm:pt>
    <dgm:pt modelId="{00DD25BC-F267-B842-8E1B-C786B9709ECB}" type="pres">
      <dgm:prSet presAssocID="{4433725A-E038-1646-86F7-A8FFC4BA556A}" presName="parentText" presStyleLbl="node1" presStyleIdx="3" presStyleCnt="5">
        <dgm:presLayoutVars>
          <dgm:chMax val="0"/>
          <dgm:bulletEnabled val="1"/>
        </dgm:presLayoutVars>
      </dgm:prSet>
      <dgm:spPr/>
    </dgm:pt>
    <dgm:pt modelId="{1BE370C6-C554-B54C-807A-0B7A2F77E205}" type="pres">
      <dgm:prSet presAssocID="{DDDDB821-77D8-394B-8348-DABBD19987C2}" presName="spacer" presStyleCnt="0"/>
      <dgm:spPr/>
    </dgm:pt>
    <dgm:pt modelId="{D8413AF9-646C-C747-9CA9-5879DEDDC6C0}" type="pres">
      <dgm:prSet presAssocID="{FEFF0D08-FF38-A943-8D3D-E47C96E4F2A2}" presName="parentText" presStyleLbl="node1" presStyleIdx="4" presStyleCnt="5" custLinFactNeighborY="67961">
        <dgm:presLayoutVars>
          <dgm:chMax val="0"/>
          <dgm:bulletEnabled val="1"/>
        </dgm:presLayoutVars>
      </dgm:prSet>
      <dgm:spPr/>
    </dgm:pt>
  </dgm:ptLst>
  <dgm:cxnLst>
    <dgm:cxn modelId="{8D554303-A550-DF4A-989B-B20ACC11A307}" type="presOf" srcId="{867A8265-CA76-684B-927A-17F2C0E393E8}" destId="{338CD7A1-AD47-0B45-B054-515EDBD02787}" srcOrd="0" destOrd="0" presId="urn:microsoft.com/office/officeart/2005/8/layout/vList2"/>
    <dgm:cxn modelId="{5C824C0E-47E7-9541-9CCA-84080FF05B9B}" type="presOf" srcId="{4433725A-E038-1646-86F7-A8FFC4BA556A}" destId="{00DD25BC-F267-B842-8E1B-C786B9709ECB}" srcOrd="0" destOrd="0" presId="urn:microsoft.com/office/officeart/2005/8/layout/vList2"/>
    <dgm:cxn modelId="{613D7242-E91F-0A4F-BD3C-0F96B89AD07C}" srcId="{8031F5E9-B389-3149-8CE8-AD7EAF839E5D}" destId="{4433725A-E038-1646-86F7-A8FFC4BA556A}" srcOrd="3" destOrd="0" parTransId="{D3EC0404-630B-C049-8D91-FF39558CFBF7}" sibTransId="{DDDDB821-77D8-394B-8348-DABBD19987C2}"/>
    <dgm:cxn modelId="{F324FE4B-4911-8E4F-936A-495B8552A864}" srcId="{8031F5E9-B389-3149-8CE8-AD7EAF839E5D}" destId="{FEFF0D08-FF38-A943-8D3D-E47C96E4F2A2}" srcOrd="4" destOrd="0" parTransId="{D9D18DD3-B62A-4048-BDC8-45060EDD6964}" sibTransId="{30CF5C73-2115-754E-92BB-F88CF9982AFE}"/>
    <dgm:cxn modelId="{5CBC0C4F-3819-1A44-8D2C-F9EFEB879715}" type="presOf" srcId="{91058520-63C4-7047-BB34-76CE77E2BBEC}" destId="{83A4509F-01E5-9241-BF56-2810992E3FE8}" srcOrd="0" destOrd="0" presId="urn:microsoft.com/office/officeart/2005/8/layout/vList2"/>
    <dgm:cxn modelId="{425C3E57-3419-BB41-B8F9-BF2886B66614}" srcId="{8031F5E9-B389-3149-8CE8-AD7EAF839E5D}" destId="{867A8265-CA76-684B-927A-17F2C0E393E8}" srcOrd="2" destOrd="0" parTransId="{BE69541F-13BC-AF4E-83C0-A01FA952B090}" sibTransId="{F8394BDE-AA42-CE4A-8F55-A02131313681}"/>
    <dgm:cxn modelId="{78BE347B-0EFD-EE45-B9C5-1B9CCC10BD80}" type="presOf" srcId="{8031F5E9-B389-3149-8CE8-AD7EAF839E5D}" destId="{DA397103-F401-D845-9CA6-1BCE6DC42016}" srcOrd="0" destOrd="0" presId="urn:microsoft.com/office/officeart/2005/8/layout/vList2"/>
    <dgm:cxn modelId="{4F29BB9B-8979-694F-A46F-11B606861415}" type="presOf" srcId="{FEFF0D08-FF38-A943-8D3D-E47C96E4F2A2}" destId="{D8413AF9-646C-C747-9CA9-5879DEDDC6C0}" srcOrd="0" destOrd="0" presId="urn:microsoft.com/office/officeart/2005/8/layout/vList2"/>
    <dgm:cxn modelId="{2B0F77BB-FCF8-BC4D-9DA3-B185B33627F9}" srcId="{8031F5E9-B389-3149-8CE8-AD7EAF839E5D}" destId="{91058520-63C4-7047-BB34-76CE77E2BBEC}" srcOrd="0" destOrd="0" parTransId="{A346346B-D0A2-F94F-A560-D2080B4494F2}" sibTransId="{9A8B72CF-ADEF-6745-9B75-29403698DABB}"/>
    <dgm:cxn modelId="{724CADD8-7E37-B54F-BB8A-3AB93FA84429}" type="presOf" srcId="{ECBA4426-2E29-8A4C-9AAC-CD0A30CDD800}" destId="{DDEEFCBA-0D4A-924C-A703-81ED9EFEAA27}" srcOrd="0" destOrd="0" presId="urn:microsoft.com/office/officeart/2005/8/layout/vList2"/>
    <dgm:cxn modelId="{14D1AAF1-200A-1246-B5E7-3C0C547A1036}" srcId="{8031F5E9-B389-3149-8CE8-AD7EAF839E5D}" destId="{ECBA4426-2E29-8A4C-9AAC-CD0A30CDD800}" srcOrd="1" destOrd="0" parTransId="{7E4D7C0E-23CF-F549-AEC3-75F1E2A4236F}" sibTransId="{B0D00F73-2530-A74E-BEF1-491A79B8A813}"/>
    <dgm:cxn modelId="{C7E54ECE-B1B1-5048-8329-423425638C9F}" type="presParOf" srcId="{DA397103-F401-D845-9CA6-1BCE6DC42016}" destId="{83A4509F-01E5-9241-BF56-2810992E3FE8}" srcOrd="0" destOrd="0" presId="urn:microsoft.com/office/officeart/2005/8/layout/vList2"/>
    <dgm:cxn modelId="{0C5BE880-BA38-2344-8243-16D5B5C9B70D}" type="presParOf" srcId="{DA397103-F401-D845-9CA6-1BCE6DC42016}" destId="{17DF826E-7A33-C54E-97DE-83F7968D102B}" srcOrd="1" destOrd="0" presId="urn:microsoft.com/office/officeart/2005/8/layout/vList2"/>
    <dgm:cxn modelId="{4C0AF492-1A07-9947-B32F-BCBB43A18A5C}" type="presParOf" srcId="{DA397103-F401-D845-9CA6-1BCE6DC42016}" destId="{DDEEFCBA-0D4A-924C-A703-81ED9EFEAA27}" srcOrd="2" destOrd="0" presId="urn:microsoft.com/office/officeart/2005/8/layout/vList2"/>
    <dgm:cxn modelId="{DB10D6C8-206C-6F41-A3A5-FC93D6621618}" type="presParOf" srcId="{DA397103-F401-D845-9CA6-1BCE6DC42016}" destId="{86681927-9CEC-3943-B727-371361B845C7}" srcOrd="3" destOrd="0" presId="urn:microsoft.com/office/officeart/2005/8/layout/vList2"/>
    <dgm:cxn modelId="{0362092E-2ED6-444D-A33B-471AFC6445FD}" type="presParOf" srcId="{DA397103-F401-D845-9CA6-1BCE6DC42016}" destId="{338CD7A1-AD47-0B45-B054-515EDBD02787}" srcOrd="4" destOrd="0" presId="urn:microsoft.com/office/officeart/2005/8/layout/vList2"/>
    <dgm:cxn modelId="{A8AA6A70-25C6-314F-A67A-AF5E46198541}" type="presParOf" srcId="{DA397103-F401-D845-9CA6-1BCE6DC42016}" destId="{14150344-A1D5-884B-B28E-CDA7D88595EE}" srcOrd="5" destOrd="0" presId="urn:microsoft.com/office/officeart/2005/8/layout/vList2"/>
    <dgm:cxn modelId="{9EEBFD79-60CD-4C42-8A06-8399CDF922CC}" type="presParOf" srcId="{DA397103-F401-D845-9CA6-1BCE6DC42016}" destId="{00DD25BC-F267-B842-8E1B-C786B9709ECB}" srcOrd="6" destOrd="0" presId="urn:microsoft.com/office/officeart/2005/8/layout/vList2"/>
    <dgm:cxn modelId="{1A585363-5825-1D4D-8D90-4CBE6B8299FB}" type="presParOf" srcId="{DA397103-F401-D845-9CA6-1BCE6DC42016}" destId="{1BE370C6-C554-B54C-807A-0B7A2F77E205}" srcOrd="7" destOrd="0" presId="urn:microsoft.com/office/officeart/2005/8/layout/vList2"/>
    <dgm:cxn modelId="{549585E1-9DFA-594E-AC91-09F748879053}" type="presParOf" srcId="{DA397103-F401-D845-9CA6-1BCE6DC42016}" destId="{D8413AF9-646C-C747-9CA9-5879DEDDC6C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6BBC91-ACF6-D440-B3D6-5A8A774060E9}">
      <dsp:nvSpPr>
        <dsp:cNvPr id="0" name=""/>
        <dsp:cNvSpPr/>
      </dsp:nvSpPr>
      <dsp:spPr>
        <a:xfrm>
          <a:off x="3678766" y="1391"/>
          <a:ext cx="1312333" cy="1312333"/>
        </a:xfrm>
        <a:prstGeom prst="ellipse">
          <a:avLst/>
        </a:prstGeom>
        <a:solidFill>
          <a:srgbClr val="F796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Add Tests</a:t>
          </a:r>
        </a:p>
      </dsp:txBody>
      <dsp:txXfrm>
        <a:off x="3870953" y="193578"/>
        <a:ext cx="927959" cy="927959"/>
      </dsp:txXfrm>
    </dsp:sp>
    <dsp:sp modelId="{3A79E132-C9BD-194F-9C8D-4610B6CCBFB0}">
      <dsp:nvSpPr>
        <dsp:cNvPr id="0" name=""/>
        <dsp:cNvSpPr/>
      </dsp:nvSpPr>
      <dsp:spPr>
        <a:xfrm rot="2160000">
          <a:off x="4949810" y="1009848"/>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59826" y="1067603"/>
        <a:ext cx="244745" cy="265748"/>
      </dsp:txXfrm>
    </dsp:sp>
    <dsp:sp modelId="{668752DE-086C-6A40-9946-076F12373D0B}">
      <dsp:nvSpPr>
        <dsp:cNvPr id="0" name=""/>
        <dsp:cNvSpPr/>
      </dsp:nvSpPr>
      <dsp:spPr>
        <a:xfrm>
          <a:off x="5274168" y="1160517"/>
          <a:ext cx="1312333" cy="1312333"/>
        </a:xfrm>
        <a:prstGeom prst="ellipse">
          <a:avLst/>
        </a:prstGeom>
        <a:solidFill>
          <a:srgbClr val="4BACC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See Tests Fail</a:t>
          </a:r>
        </a:p>
      </dsp:txBody>
      <dsp:txXfrm>
        <a:off x="5466355" y="1352704"/>
        <a:ext cx="927959" cy="927959"/>
      </dsp:txXfrm>
    </dsp:sp>
    <dsp:sp modelId="{037098BC-A94E-0146-904A-9FD6548CA4F9}">
      <dsp:nvSpPr>
        <dsp:cNvPr id="0" name=""/>
        <dsp:cNvSpPr/>
      </dsp:nvSpPr>
      <dsp:spPr>
        <a:xfrm rot="6480000">
          <a:off x="5453879" y="2523570"/>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5522531" y="2562273"/>
        <a:ext cx="244745" cy="265748"/>
      </dsp:txXfrm>
    </dsp:sp>
    <dsp:sp modelId="{4F37FBEA-F2A7-3A43-8D01-ED214C2BD1AA}">
      <dsp:nvSpPr>
        <dsp:cNvPr id="0" name=""/>
        <dsp:cNvSpPr/>
      </dsp:nvSpPr>
      <dsp:spPr>
        <a:xfrm>
          <a:off x="4664778" y="3036024"/>
          <a:ext cx="1312333" cy="1312333"/>
        </a:xfrm>
        <a:prstGeom prst="ellipse">
          <a:avLst/>
        </a:prstGeom>
        <a:solidFill>
          <a:srgbClr val="C0504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Write Code</a:t>
          </a:r>
        </a:p>
      </dsp:txBody>
      <dsp:txXfrm>
        <a:off x="4856965" y="3228211"/>
        <a:ext cx="927959" cy="927959"/>
      </dsp:txXfrm>
    </dsp:sp>
    <dsp:sp modelId="{CF3AE1C7-F59E-D748-9849-E8EAB5359886}">
      <dsp:nvSpPr>
        <dsp:cNvPr id="0" name=""/>
        <dsp:cNvSpPr/>
      </dsp:nvSpPr>
      <dsp:spPr>
        <a:xfrm rot="10800000">
          <a:off x="4170010" y="3470734"/>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4274901" y="3559316"/>
        <a:ext cx="244745" cy="265748"/>
      </dsp:txXfrm>
    </dsp:sp>
    <dsp:sp modelId="{550F49B1-CA53-DE4D-A343-CCF66764DEB3}">
      <dsp:nvSpPr>
        <dsp:cNvPr id="0" name=""/>
        <dsp:cNvSpPr/>
      </dsp:nvSpPr>
      <dsp:spPr>
        <a:xfrm>
          <a:off x="2692754" y="3036024"/>
          <a:ext cx="1312333" cy="1312333"/>
        </a:xfrm>
        <a:prstGeom prst="ellipse">
          <a:avLst/>
        </a:prstGeom>
        <a:solidFill>
          <a:srgbClr val="9BBB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Run Tests</a:t>
          </a:r>
        </a:p>
      </dsp:txBody>
      <dsp:txXfrm>
        <a:off x="2884941" y="3228211"/>
        <a:ext cx="927959" cy="927959"/>
      </dsp:txXfrm>
    </dsp:sp>
    <dsp:sp modelId="{2A10B710-C772-1242-8273-BDE025DDAE3D}">
      <dsp:nvSpPr>
        <dsp:cNvPr id="0" name=""/>
        <dsp:cNvSpPr/>
      </dsp:nvSpPr>
      <dsp:spPr>
        <a:xfrm rot="15120000">
          <a:off x="2872466" y="2542392"/>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2941118" y="2680853"/>
        <a:ext cx="244745" cy="265748"/>
      </dsp:txXfrm>
    </dsp:sp>
    <dsp:sp modelId="{181C9F6A-0A69-884A-BBDC-B6E177534280}">
      <dsp:nvSpPr>
        <dsp:cNvPr id="0" name=""/>
        <dsp:cNvSpPr/>
      </dsp:nvSpPr>
      <dsp:spPr>
        <a:xfrm>
          <a:off x="2083365" y="1160517"/>
          <a:ext cx="1312333" cy="1312333"/>
        </a:xfrm>
        <a:prstGeom prst="ellipse">
          <a:avLst/>
        </a:prstGeom>
        <a:solidFill>
          <a:srgbClr val="8064A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Refactor</a:t>
          </a:r>
        </a:p>
      </dsp:txBody>
      <dsp:txXfrm>
        <a:off x="2275552" y="1352704"/>
        <a:ext cx="927959" cy="927959"/>
      </dsp:txXfrm>
    </dsp:sp>
    <dsp:sp modelId="{705DAB10-4BD9-AA49-B1E3-CB738BD99BFF}">
      <dsp:nvSpPr>
        <dsp:cNvPr id="0" name=""/>
        <dsp:cNvSpPr/>
      </dsp:nvSpPr>
      <dsp:spPr>
        <a:xfrm rot="19440000">
          <a:off x="3354409" y="1021481"/>
          <a:ext cx="349636"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364425" y="1140890"/>
        <a:ext cx="244745" cy="2657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A4509F-01E5-9241-BF56-2810992E3FE8}">
      <dsp:nvSpPr>
        <dsp:cNvPr id="0" name=""/>
        <dsp:cNvSpPr/>
      </dsp:nvSpPr>
      <dsp:spPr>
        <a:xfrm>
          <a:off x="0" y="60"/>
          <a:ext cx="8050213" cy="89388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solidFill>
                <a:schemeClr val="tx1"/>
              </a:solidFill>
            </a:rPr>
            <a:t>S</a:t>
          </a:r>
          <a:r>
            <a:rPr lang="en-US" sz="3200" kern="1200" dirty="0"/>
            <a:t>ingle Responsibility Principle</a:t>
          </a:r>
        </a:p>
      </dsp:txBody>
      <dsp:txXfrm>
        <a:off x="43636" y="43696"/>
        <a:ext cx="7962941" cy="806612"/>
      </dsp:txXfrm>
    </dsp:sp>
    <dsp:sp modelId="{DDEEFCBA-0D4A-924C-A703-81ED9EFEAA27}">
      <dsp:nvSpPr>
        <dsp:cNvPr id="0" name=""/>
        <dsp:cNvSpPr/>
      </dsp:nvSpPr>
      <dsp:spPr>
        <a:xfrm>
          <a:off x="0" y="908049"/>
          <a:ext cx="8050213" cy="89388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solidFill>
                <a:prstClr val="black"/>
              </a:solidFill>
              <a:latin typeface="Calibri"/>
              <a:ea typeface="+mn-ea"/>
              <a:cs typeface="+mn-cs"/>
            </a:rPr>
            <a:t>O</a:t>
          </a:r>
          <a:r>
            <a:rPr lang="en-US" sz="3200" kern="1200" dirty="0">
              <a:solidFill>
                <a:prstClr val="white"/>
              </a:solidFill>
              <a:latin typeface="Calibri"/>
              <a:ea typeface="+mn-ea"/>
              <a:cs typeface="+mn-cs"/>
            </a:rPr>
            <a:t>pen Closed Principle</a:t>
          </a:r>
        </a:p>
      </dsp:txBody>
      <dsp:txXfrm>
        <a:off x="43636" y="951685"/>
        <a:ext cx="7962941" cy="806612"/>
      </dsp:txXfrm>
    </dsp:sp>
    <dsp:sp modelId="{338CD7A1-AD47-0B45-B054-515EDBD02787}">
      <dsp:nvSpPr>
        <dsp:cNvPr id="0" name=""/>
        <dsp:cNvSpPr/>
      </dsp:nvSpPr>
      <dsp:spPr>
        <a:xfrm>
          <a:off x="0" y="1816039"/>
          <a:ext cx="8050213" cy="89388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err="1">
              <a:solidFill>
                <a:prstClr val="black"/>
              </a:solidFill>
              <a:latin typeface="Calibri"/>
              <a:ea typeface="+mn-ea"/>
              <a:cs typeface="+mn-cs"/>
            </a:rPr>
            <a:t>L</a:t>
          </a:r>
          <a:r>
            <a:rPr lang="en-US" sz="3200" kern="1200" dirty="0" err="1">
              <a:solidFill>
                <a:prstClr val="white"/>
              </a:solidFill>
              <a:latin typeface="Calibri"/>
              <a:ea typeface="+mn-ea"/>
              <a:cs typeface="+mn-cs"/>
            </a:rPr>
            <a:t>iskov</a:t>
          </a:r>
          <a:r>
            <a:rPr lang="en-US" sz="3200" kern="1200" dirty="0">
              <a:solidFill>
                <a:prstClr val="white"/>
              </a:solidFill>
              <a:latin typeface="Calibri"/>
              <a:ea typeface="+mn-ea"/>
              <a:cs typeface="+mn-cs"/>
            </a:rPr>
            <a:t> Substitution Principle</a:t>
          </a:r>
        </a:p>
      </dsp:txBody>
      <dsp:txXfrm>
        <a:off x="43636" y="1859675"/>
        <a:ext cx="7962941" cy="806612"/>
      </dsp:txXfrm>
    </dsp:sp>
    <dsp:sp modelId="{00DD25BC-F267-B842-8E1B-C786B9709ECB}">
      <dsp:nvSpPr>
        <dsp:cNvPr id="0" name=""/>
        <dsp:cNvSpPr/>
      </dsp:nvSpPr>
      <dsp:spPr>
        <a:xfrm>
          <a:off x="0" y="2724028"/>
          <a:ext cx="8050213" cy="89388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I</a:t>
          </a:r>
          <a:r>
            <a:rPr lang="en-US" sz="3200" kern="1200" dirty="0">
              <a:solidFill>
                <a:prstClr val="white"/>
              </a:solidFill>
              <a:latin typeface="Calibri"/>
              <a:ea typeface="+mn-ea"/>
              <a:cs typeface="+mn-cs"/>
            </a:rPr>
            <a:t>nterface Segregation Principle</a:t>
          </a:r>
        </a:p>
      </dsp:txBody>
      <dsp:txXfrm>
        <a:off x="43636" y="2767664"/>
        <a:ext cx="7962941" cy="806612"/>
      </dsp:txXfrm>
    </dsp:sp>
    <dsp:sp modelId="{D8413AF9-646C-C747-9CA9-5879DEDDC6C0}">
      <dsp:nvSpPr>
        <dsp:cNvPr id="0" name=""/>
        <dsp:cNvSpPr/>
      </dsp:nvSpPr>
      <dsp:spPr>
        <a:xfrm>
          <a:off x="0" y="3632078"/>
          <a:ext cx="8050213" cy="893884"/>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1422400">
            <a:lnSpc>
              <a:spcPct val="90000"/>
            </a:lnSpc>
            <a:spcBef>
              <a:spcPct val="0"/>
            </a:spcBef>
            <a:spcAft>
              <a:spcPct val="35000"/>
            </a:spcAft>
            <a:buNone/>
          </a:pPr>
          <a:r>
            <a:rPr lang="en-US" sz="4800" kern="1200" dirty="0">
              <a:solidFill>
                <a:prstClr val="black"/>
              </a:solidFill>
              <a:latin typeface="Calibri"/>
              <a:ea typeface="+mn-ea"/>
              <a:cs typeface="+mn-cs"/>
            </a:rPr>
            <a:t>D</a:t>
          </a:r>
          <a:r>
            <a:rPr lang="en-US" sz="3200" kern="1200" dirty="0">
              <a:solidFill>
                <a:prstClr val="white"/>
              </a:solidFill>
              <a:latin typeface="Calibri"/>
              <a:ea typeface="+mn-ea"/>
              <a:cs typeface="+mn-cs"/>
            </a:rPr>
            <a:t>ependency Inversion Principle</a:t>
          </a:r>
        </a:p>
      </dsp:txBody>
      <dsp:txXfrm>
        <a:off x="43636" y="3675714"/>
        <a:ext cx="7962941" cy="806612"/>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4FDBB3-78EF-4B49-AA38-8D1C3A1C1476}" type="datetimeFigureOut">
              <a:rPr lang="en-US" smtClean="0"/>
              <a:t>3/9/19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27C4A8-528C-6A4C-AF41-C816368C324E}" type="slidenum">
              <a:rPr lang="en-US" smtClean="0"/>
              <a:t>‹#›</a:t>
            </a:fld>
            <a:endParaRPr lang="en-US"/>
          </a:p>
        </p:txBody>
      </p:sp>
    </p:spTree>
    <p:extLst>
      <p:ext uri="{BB962C8B-B14F-4D97-AF65-F5344CB8AC3E}">
        <p14:creationId xmlns:p14="http://schemas.microsoft.com/office/powerpoint/2010/main" val="4027332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6B8892-CFE7-B848-8203-D14EF842BA61}" type="slidenum">
              <a:rPr lang="en-US" smtClean="0"/>
              <a:t>1</a:t>
            </a:fld>
            <a:endParaRPr lang="en-US"/>
          </a:p>
        </p:txBody>
      </p:sp>
    </p:spTree>
    <p:extLst>
      <p:ext uri="{BB962C8B-B14F-4D97-AF65-F5344CB8AC3E}">
        <p14:creationId xmlns:p14="http://schemas.microsoft.com/office/powerpoint/2010/main" val="168715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10</a:t>
            </a:fld>
            <a:endParaRPr lang="en-US"/>
          </a:p>
        </p:txBody>
      </p:sp>
    </p:spTree>
    <p:extLst>
      <p:ext uri="{BB962C8B-B14F-4D97-AF65-F5344CB8AC3E}">
        <p14:creationId xmlns:p14="http://schemas.microsoft.com/office/powerpoint/2010/main" val="3081207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11</a:t>
            </a:fld>
            <a:endParaRPr lang="en-US"/>
          </a:p>
        </p:txBody>
      </p:sp>
    </p:spTree>
    <p:extLst>
      <p:ext uri="{BB962C8B-B14F-4D97-AF65-F5344CB8AC3E}">
        <p14:creationId xmlns:p14="http://schemas.microsoft.com/office/powerpoint/2010/main" val="3980425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12</a:t>
            </a:fld>
            <a:endParaRPr lang="en-US"/>
          </a:p>
        </p:txBody>
      </p:sp>
    </p:spTree>
    <p:extLst>
      <p:ext uri="{BB962C8B-B14F-4D97-AF65-F5344CB8AC3E}">
        <p14:creationId xmlns:p14="http://schemas.microsoft.com/office/powerpoint/2010/main" val="3172336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13</a:t>
            </a:fld>
            <a:endParaRPr lang="en-US"/>
          </a:p>
        </p:txBody>
      </p:sp>
    </p:spTree>
    <p:extLst>
      <p:ext uri="{BB962C8B-B14F-4D97-AF65-F5344CB8AC3E}">
        <p14:creationId xmlns:p14="http://schemas.microsoft.com/office/powerpoint/2010/main" val="1296547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14</a:t>
            </a:fld>
            <a:endParaRPr lang="en-US"/>
          </a:p>
        </p:txBody>
      </p:sp>
    </p:spTree>
    <p:extLst>
      <p:ext uri="{BB962C8B-B14F-4D97-AF65-F5344CB8AC3E}">
        <p14:creationId xmlns:p14="http://schemas.microsoft.com/office/powerpoint/2010/main" val="2466254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15</a:t>
            </a:fld>
            <a:endParaRPr lang="en-US"/>
          </a:p>
        </p:txBody>
      </p:sp>
    </p:spTree>
    <p:extLst>
      <p:ext uri="{BB962C8B-B14F-4D97-AF65-F5344CB8AC3E}">
        <p14:creationId xmlns:p14="http://schemas.microsoft.com/office/powerpoint/2010/main" val="72268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16</a:t>
            </a:fld>
            <a:endParaRPr lang="en-US"/>
          </a:p>
        </p:txBody>
      </p:sp>
    </p:spTree>
    <p:extLst>
      <p:ext uri="{BB962C8B-B14F-4D97-AF65-F5344CB8AC3E}">
        <p14:creationId xmlns:p14="http://schemas.microsoft.com/office/powerpoint/2010/main" val="2057390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17</a:t>
            </a:fld>
            <a:endParaRPr lang="en-US"/>
          </a:p>
        </p:txBody>
      </p:sp>
    </p:spTree>
    <p:extLst>
      <p:ext uri="{BB962C8B-B14F-4D97-AF65-F5344CB8AC3E}">
        <p14:creationId xmlns:p14="http://schemas.microsoft.com/office/powerpoint/2010/main" val="648159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18</a:t>
            </a:fld>
            <a:endParaRPr lang="en-US"/>
          </a:p>
        </p:txBody>
      </p:sp>
    </p:spTree>
    <p:extLst>
      <p:ext uri="{BB962C8B-B14F-4D97-AF65-F5344CB8AC3E}">
        <p14:creationId xmlns:p14="http://schemas.microsoft.com/office/powerpoint/2010/main" val="1186907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19</a:t>
            </a:fld>
            <a:endParaRPr lang="en-US"/>
          </a:p>
        </p:txBody>
      </p:sp>
    </p:spTree>
    <p:extLst>
      <p:ext uri="{BB962C8B-B14F-4D97-AF65-F5344CB8AC3E}">
        <p14:creationId xmlns:p14="http://schemas.microsoft.com/office/powerpoint/2010/main" val="3850340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6B8892-CFE7-B848-8203-D14EF842BA61}" type="slidenum">
              <a:rPr lang="en-US" smtClean="0"/>
              <a:t>2</a:t>
            </a:fld>
            <a:endParaRPr lang="en-US"/>
          </a:p>
        </p:txBody>
      </p:sp>
    </p:spTree>
    <p:extLst>
      <p:ext uri="{BB962C8B-B14F-4D97-AF65-F5344CB8AC3E}">
        <p14:creationId xmlns:p14="http://schemas.microsoft.com/office/powerpoint/2010/main" val="3214694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23</a:t>
            </a:fld>
            <a:endParaRPr lang="en-US"/>
          </a:p>
        </p:txBody>
      </p:sp>
    </p:spTree>
    <p:extLst>
      <p:ext uri="{BB962C8B-B14F-4D97-AF65-F5344CB8AC3E}">
        <p14:creationId xmlns:p14="http://schemas.microsoft.com/office/powerpoint/2010/main" val="3562060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Liskov</a:t>
            </a:r>
            <a:r>
              <a:rPr lang="en-US" dirty="0"/>
              <a:t> Substitution Principle also known as “Design by Contract”</a:t>
            </a:r>
          </a:p>
        </p:txBody>
      </p:sp>
      <p:sp>
        <p:nvSpPr>
          <p:cNvPr id="4" name="Slide Number Placeholder 3"/>
          <p:cNvSpPr>
            <a:spLocks noGrp="1"/>
          </p:cNvSpPr>
          <p:nvPr>
            <p:ph type="sldNum" sz="quarter" idx="10"/>
          </p:nvPr>
        </p:nvSpPr>
        <p:spPr/>
        <p:txBody>
          <a:bodyPr/>
          <a:lstStyle/>
          <a:p>
            <a:fld id="{38BBAE6C-5BD0-D946-B33D-F6797F2CEC82}" type="slidenum">
              <a:rPr lang="en-US" smtClean="0"/>
              <a:t>25</a:t>
            </a:fld>
            <a:endParaRPr lang="en-US"/>
          </a:p>
        </p:txBody>
      </p:sp>
    </p:spTree>
    <p:extLst>
      <p:ext uri="{BB962C8B-B14F-4D97-AF65-F5344CB8AC3E}">
        <p14:creationId xmlns:p14="http://schemas.microsoft.com/office/powerpoint/2010/main" val="594973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27</a:t>
            </a:fld>
            <a:endParaRPr lang="en-US"/>
          </a:p>
        </p:txBody>
      </p:sp>
    </p:spTree>
    <p:extLst>
      <p:ext uri="{BB962C8B-B14F-4D97-AF65-F5344CB8AC3E}">
        <p14:creationId xmlns:p14="http://schemas.microsoft.com/office/powerpoint/2010/main" val="865921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28</a:t>
            </a:fld>
            <a:endParaRPr lang="en-US"/>
          </a:p>
        </p:txBody>
      </p:sp>
    </p:spTree>
    <p:extLst>
      <p:ext uri="{BB962C8B-B14F-4D97-AF65-F5344CB8AC3E}">
        <p14:creationId xmlns:p14="http://schemas.microsoft.com/office/powerpoint/2010/main" val="4021333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BBAE6C-5BD0-D946-B33D-F6797F2CEC82}" type="slidenum">
              <a:rPr lang="en-US" smtClean="0"/>
              <a:t>29</a:t>
            </a:fld>
            <a:endParaRPr lang="en-US"/>
          </a:p>
        </p:txBody>
      </p:sp>
    </p:spTree>
    <p:extLst>
      <p:ext uri="{BB962C8B-B14F-4D97-AF65-F5344CB8AC3E}">
        <p14:creationId xmlns:p14="http://schemas.microsoft.com/office/powerpoint/2010/main" val="261036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46</a:t>
            </a:fld>
            <a:endParaRPr lang="de-DE" dirty="0"/>
          </a:p>
        </p:txBody>
      </p:sp>
    </p:spTree>
    <p:extLst>
      <p:ext uri="{BB962C8B-B14F-4D97-AF65-F5344CB8AC3E}">
        <p14:creationId xmlns:p14="http://schemas.microsoft.com/office/powerpoint/2010/main" val="26180156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6B8892-CFE7-B848-8203-D14EF842BA61}" type="slidenum">
              <a:rPr lang="en-US" smtClean="0"/>
              <a:t>47</a:t>
            </a:fld>
            <a:endParaRPr lang="en-US"/>
          </a:p>
        </p:txBody>
      </p:sp>
    </p:spTree>
    <p:extLst>
      <p:ext uri="{BB962C8B-B14F-4D97-AF65-F5344CB8AC3E}">
        <p14:creationId xmlns:p14="http://schemas.microsoft.com/office/powerpoint/2010/main" val="1865274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6B8892-CFE7-B848-8203-D14EF842BA61}" type="slidenum">
              <a:rPr lang="en-US" smtClean="0"/>
              <a:t>3</a:t>
            </a:fld>
            <a:endParaRPr lang="en-US"/>
          </a:p>
        </p:txBody>
      </p:sp>
    </p:spTree>
    <p:extLst>
      <p:ext uri="{BB962C8B-B14F-4D97-AF65-F5344CB8AC3E}">
        <p14:creationId xmlns:p14="http://schemas.microsoft.com/office/powerpoint/2010/main" val="1122887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6B8892-CFE7-B848-8203-D14EF842BA61}" type="slidenum">
              <a:rPr lang="en-US" smtClean="0"/>
              <a:t>4</a:t>
            </a:fld>
            <a:endParaRPr lang="en-US"/>
          </a:p>
        </p:txBody>
      </p:sp>
    </p:spTree>
    <p:extLst>
      <p:ext uri="{BB962C8B-B14F-4D97-AF65-F5344CB8AC3E}">
        <p14:creationId xmlns:p14="http://schemas.microsoft.com/office/powerpoint/2010/main" val="155969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6B8892-CFE7-B848-8203-D14EF842BA61}" type="slidenum">
              <a:rPr lang="en-US" smtClean="0"/>
              <a:t>5</a:t>
            </a:fld>
            <a:endParaRPr lang="en-US"/>
          </a:p>
        </p:txBody>
      </p:sp>
    </p:spTree>
    <p:extLst>
      <p:ext uri="{BB962C8B-B14F-4D97-AF65-F5344CB8AC3E}">
        <p14:creationId xmlns:p14="http://schemas.microsoft.com/office/powerpoint/2010/main" val="3491563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6</a:t>
            </a:fld>
            <a:endParaRPr lang="en-US"/>
          </a:p>
        </p:txBody>
      </p:sp>
    </p:spTree>
    <p:extLst>
      <p:ext uri="{BB962C8B-B14F-4D97-AF65-F5344CB8AC3E}">
        <p14:creationId xmlns:p14="http://schemas.microsoft.com/office/powerpoint/2010/main" val="3412764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7</a:t>
            </a:fld>
            <a:endParaRPr lang="en-US"/>
          </a:p>
        </p:txBody>
      </p:sp>
    </p:spTree>
    <p:extLst>
      <p:ext uri="{BB962C8B-B14F-4D97-AF65-F5344CB8AC3E}">
        <p14:creationId xmlns:p14="http://schemas.microsoft.com/office/powerpoint/2010/main" val="1074489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BAE6C-5BD0-D946-B33D-F6797F2CEC82}" type="slidenum">
              <a:rPr lang="en-US" smtClean="0"/>
              <a:t>8</a:t>
            </a:fld>
            <a:endParaRPr lang="en-US"/>
          </a:p>
        </p:txBody>
      </p:sp>
    </p:spTree>
    <p:extLst>
      <p:ext uri="{BB962C8B-B14F-4D97-AF65-F5344CB8AC3E}">
        <p14:creationId xmlns:p14="http://schemas.microsoft.com/office/powerpoint/2010/main" val="2242175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6B8892-CFE7-B848-8203-D14EF842BA61}" type="slidenum">
              <a:rPr lang="en-US" smtClean="0"/>
              <a:t>9</a:t>
            </a:fld>
            <a:endParaRPr lang="en-US"/>
          </a:p>
        </p:txBody>
      </p:sp>
    </p:spTree>
    <p:extLst>
      <p:ext uri="{BB962C8B-B14F-4D97-AF65-F5344CB8AC3E}">
        <p14:creationId xmlns:p14="http://schemas.microsoft.com/office/powerpoint/2010/main" val="16116526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A close up of a logo&#10;&#10;Description generated with very high confidence">
            <a:extLst>
              <a:ext uri="{FF2B5EF4-FFF2-40B4-BE49-F238E27FC236}">
                <a16:creationId xmlns:a16="http://schemas.microsoft.com/office/drawing/2014/main" id="{818374EA-50CC-824C-B1B4-42419381A5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
        <p:nvSpPr>
          <p:cNvPr id="2" name="Title 1">
            <a:extLst>
              <a:ext uri="{FF2B5EF4-FFF2-40B4-BE49-F238E27FC236}">
                <a16:creationId xmlns:a16="http://schemas.microsoft.com/office/drawing/2014/main" id="{AD6CE3F0-2A00-9E49-B17C-4FEC394C32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F4294A-CBB4-AB43-A86E-CF3F983FF8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54AC937E-667A-7C40-947E-0E1F2772F2FA}"/>
              </a:ext>
            </a:extLst>
          </p:cNvPr>
          <p:cNvSpPr>
            <a:spLocks noGrp="1"/>
          </p:cNvSpPr>
          <p:nvPr>
            <p:ph type="ftr" sz="quarter" idx="11"/>
          </p:nvPr>
        </p:nvSpPr>
        <p:spPr>
          <a:xfrm>
            <a:off x="4038600" y="6356350"/>
            <a:ext cx="4114800" cy="365125"/>
          </a:xfrm>
        </p:spPr>
        <p:txBody>
          <a:bodyPr/>
          <a:lstStyle/>
          <a:p>
            <a:endParaRPr lang="en-US" dirty="0"/>
          </a:p>
        </p:txBody>
      </p:sp>
      <p:pic>
        <p:nvPicPr>
          <p:cNvPr id="8" name="Picture 7" descr="A large ship in the background&#10;&#10;Description automatically generated">
            <a:extLst>
              <a:ext uri="{FF2B5EF4-FFF2-40B4-BE49-F238E27FC236}">
                <a16:creationId xmlns:a16="http://schemas.microsoft.com/office/drawing/2014/main" id="{07BB6D4D-DD94-404D-B1FB-AFFDC1DD505C}"/>
              </a:ext>
            </a:extLst>
          </p:cNvPr>
          <p:cNvPicPr>
            <a:picLocks noChangeAspect="1"/>
          </p:cNvPicPr>
          <p:nvPr userDrawn="1"/>
        </p:nvPicPr>
        <p:blipFill>
          <a:blip r:embed="rId3"/>
          <a:stretch>
            <a:fillRect/>
          </a:stretch>
        </p:blipFill>
        <p:spPr>
          <a:xfrm>
            <a:off x="10618304" y="6081478"/>
            <a:ext cx="1717261" cy="652559"/>
          </a:xfrm>
          <a:prstGeom prst="rect">
            <a:avLst/>
          </a:prstGeom>
        </p:spPr>
      </p:pic>
    </p:spTree>
    <p:extLst>
      <p:ext uri="{BB962C8B-B14F-4D97-AF65-F5344CB8AC3E}">
        <p14:creationId xmlns:p14="http://schemas.microsoft.com/office/powerpoint/2010/main" val="2937819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3693B-43CC-D94D-9D90-02C0F9F92F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C3CE44-4041-D843-B218-BF4EE923ED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656461-7710-7E4C-B2F7-86524FCA1203}"/>
              </a:ext>
            </a:extLst>
          </p:cNvPr>
          <p:cNvSpPr>
            <a:spLocks noGrp="1"/>
          </p:cNvSpPr>
          <p:nvPr>
            <p:ph type="dt" sz="half" idx="10"/>
          </p:nvPr>
        </p:nvSpPr>
        <p:spPr/>
        <p:txBody>
          <a:bodyPr/>
          <a:lstStyle/>
          <a:p>
            <a:fld id="{7AD94041-BBBD-0645-B65C-C31783D08D1F}" type="datetimeFigureOut">
              <a:rPr lang="en-US" smtClean="0"/>
              <a:t>3/9/19</a:t>
            </a:fld>
            <a:endParaRPr lang="en-US"/>
          </a:p>
        </p:txBody>
      </p:sp>
      <p:sp>
        <p:nvSpPr>
          <p:cNvPr id="5" name="Footer Placeholder 4">
            <a:extLst>
              <a:ext uri="{FF2B5EF4-FFF2-40B4-BE49-F238E27FC236}">
                <a16:creationId xmlns:a16="http://schemas.microsoft.com/office/drawing/2014/main" id="{2D5528E2-9EFE-7C4E-8269-1816FEB388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337F02-2ED5-8042-BE6C-D56D87345E2F}"/>
              </a:ext>
            </a:extLst>
          </p:cNvPr>
          <p:cNvSpPr>
            <a:spLocks noGrp="1"/>
          </p:cNvSpPr>
          <p:nvPr>
            <p:ph type="sldNum" sz="quarter" idx="12"/>
          </p:nvPr>
        </p:nvSpPr>
        <p:spPr/>
        <p:txBody>
          <a:bodyPr/>
          <a:lstStyle/>
          <a:p>
            <a:fld id="{B999EA41-CAAE-6148-AFA1-591FCB4F1250}" type="slidenum">
              <a:rPr lang="en-US" smtClean="0"/>
              <a:t>‹#›</a:t>
            </a:fld>
            <a:endParaRPr lang="en-US"/>
          </a:p>
        </p:txBody>
      </p:sp>
    </p:spTree>
    <p:extLst>
      <p:ext uri="{BB962C8B-B14F-4D97-AF65-F5344CB8AC3E}">
        <p14:creationId xmlns:p14="http://schemas.microsoft.com/office/powerpoint/2010/main" val="3973062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3D8093-31B3-7046-B10E-1B33F06F21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896363-8242-E247-B968-03077EACEB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C07EA6-0DA3-EF47-8A42-B3979DC2A78E}"/>
              </a:ext>
            </a:extLst>
          </p:cNvPr>
          <p:cNvSpPr>
            <a:spLocks noGrp="1"/>
          </p:cNvSpPr>
          <p:nvPr>
            <p:ph type="dt" sz="half" idx="10"/>
          </p:nvPr>
        </p:nvSpPr>
        <p:spPr/>
        <p:txBody>
          <a:bodyPr/>
          <a:lstStyle/>
          <a:p>
            <a:fld id="{7AD94041-BBBD-0645-B65C-C31783D08D1F}" type="datetimeFigureOut">
              <a:rPr lang="en-US" smtClean="0"/>
              <a:t>3/9/19</a:t>
            </a:fld>
            <a:endParaRPr lang="en-US"/>
          </a:p>
        </p:txBody>
      </p:sp>
      <p:sp>
        <p:nvSpPr>
          <p:cNvPr id="5" name="Footer Placeholder 4">
            <a:extLst>
              <a:ext uri="{FF2B5EF4-FFF2-40B4-BE49-F238E27FC236}">
                <a16:creationId xmlns:a16="http://schemas.microsoft.com/office/drawing/2014/main" id="{28F978FC-AC41-8E42-9823-A858026971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5367A6-6CB7-E34B-A210-649699B417A0}"/>
              </a:ext>
            </a:extLst>
          </p:cNvPr>
          <p:cNvSpPr>
            <a:spLocks noGrp="1"/>
          </p:cNvSpPr>
          <p:nvPr>
            <p:ph type="sldNum" sz="quarter" idx="12"/>
          </p:nvPr>
        </p:nvSpPr>
        <p:spPr/>
        <p:txBody>
          <a:bodyPr/>
          <a:lstStyle/>
          <a:p>
            <a:fld id="{B999EA41-CAAE-6148-AFA1-591FCB4F1250}" type="slidenum">
              <a:rPr lang="en-US" smtClean="0"/>
              <a:t>‹#›</a:t>
            </a:fld>
            <a:endParaRPr lang="en-US"/>
          </a:p>
        </p:txBody>
      </p:sp>
    </p:spTree>
    <p:extLst>
      <p:ext uri="{BB962C8B-B14F-4D97-AF65-F5344CB8AC3E}">
        <p14:creationId xmlns:p14="http://schemas.microsoft.com/office/powerpoint/2010/main" val="15596791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4667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descr="A close up of a logo&#10;&#10;Description generated with very high confidence">
            <a:extLst>
              <a:ext uri="{FF2B5EF4-FFF2-40B4-BE49-F238E27FC236}">
                <a16:creationId xmlns:a16="http://schemas.microsoft.com/office/drawing/2014/main" id="{DFA21E45-B888-4DD4-9584-551DCC9194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
        <p:nvSpPr>
          <p:cNvPr id="4" name="Footer Placeholder 3">
            <a:extLst>
              <a:ext uri="{FF2B5EF4-FFF2-40B4-BE49-F238E27FC236}">
                <a16:creationId xmlns:a16="http://schemas.microsoft.com/office/drawing/2014/main" id="{569223DF-2A0E-7343-BEC3-68A81003F4C1}"/>
              </a:ext>
            </a:extLst>
          </p:cNvPr>
          <p:cNvSpPr>
            <a:spLocks noGrp="1"/>
          </p:cNvSpPr>
          <p:nvPr>
            <p:ph type="ftr" sz="quarter" idx="10"/>
          </p:nvPr>
        </p:nvSpPr>
        <p:spPr/>
        <p:txBody>
          <a:bodyPr/>
          <a:lstStyle/>
          <a:p>
            <a:fld id="{2A4E7331-A37B-E54F-AEE9-DCBA7DA4FC24}" type="slidenum">
              <a:rPr lang="en-US" smtClean="0"/>
              <a:pPr/>
              <a:t>‹#›</a:t>
            </a:fld>
            <a:endParaRPr lang="en-US" dirty="0"/>
          </a:p>
        </p:txBody>
      </p:sp>
      <p:pic>
        <p:nvPicPr>
          <p:cNvPr id="6" name="Picture 5" descr="A large ship in the background&#10;&#10;Description automatically generated">
            <a:extLst>
              <a:ext uri="{FF2B5EF4-FFF2-40B4-BE49-F238E27FC236}">
                <a16:creationId xmlns:a16="http://schemas.microsoft.com/office/drawing/2014/main" id="{09573EBD-CE7B-6542-988E-E89328C65C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9753" y="6149820"/>
            <a:ext cx="1813499" cy="689130"/>
          </a:xfrm>
          <a:prstGeom prst="rect">
            <a:avLst/>
          </a:prstGeom>
        </p:spPr>
      </p:pic>
      <p:sp>
        <p:nvSpPr>
          <p:cNvPr id="7" name="Title 6">
            <a:extLst>
              <a:ext uri="{FF2B5EF4-FFF2-40B4-BE49-F238E27FC236}">
                <a16:creationId xmlns:a16="http://schemas.microsoft.com/office/drawing/2014/main" id="{4F4F344D-554D-E343-9F63-BAD1FA427BD8}"/>
              </a:ext>
            </a:extLst>
          </p:cNvPr>
          <p:cNvSpPr>
            <a:spLocks noGrp="1"/>
          </p:cNvSpPr>
          <p:nvPr>
            <p:ph type="title"/>
          </p:nvPr>
        </p:nvSpPr>
        <p:spPr>
          <a:xfrm>
            <a:off x="0" y="54139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71023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A close up of a logo&#10;&#10;Description generated with very high confidence">
            <a:extLst>
              <a:ext uri="{FF2B5EF4-FFF2-40B4-BE49-F238E27FC236}">
                <a16:creationId xmlns:a16="http://schemas.microsoft.com/office/drawing/2014/main" id="{7678C6BF-2DD3-D945-A606-DF20190D2A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
        <p:nvSpPr>
          <p:cNvPr id="2" name="Title 1">
            <a:extLst>
              <a:ext uri="{FF2B5EF4-FFF2-40B4-BE49-F238E27FC236}">
                <a16:creationId xmlns:a16="http://schemas.microsoft.com/office/drawing/2014/main" id="{11EA7DC1-EC7F-3048-BC92-1F58218568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08E22C-5666-F147-B7F0-64DEBE0946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C15B9AD-B4C8-8548-9017-F3AC83421DFB}"/>
              </a:ext>
            </a:extLst>
          </p:cNvPr>
          <p:cNvSpPr>
            <a:spLocks noGrp="1"/>
          </p:cNvSpPr>
          <p:nvPr>
            <p:ph type="ftr" sz="quarter" idx="11"/>
          </p:nvPr>
        </p:nvSpPr>
        <p:spPr/>
        <p:txBody>
          <a:bodyPr/>
          <a:lstStyle/>
          <a:p>
            <a:endParaRPr lang="en-US"/>
          </a:p>
        </p:txBody>
      </p:sp>
      <p:pic>
        <p:nvPicPr>
          <p:cNvPr id="8" name="Picture 7" descr="A large ship in the background&#10;&#10;Description automatically generated">
            <a:extLst>
              <a:ext uri="{FF2B5EF4-FFF2-40B4-BE49-F238E27FC236}">
                <a16:creationId xmlns:a16="http://schemas.microsoft.com/office/drawing/2014/main" id="{BFC6C845-47D0-324C-818D-3E163DB1BD42}"/>
              </a:ext>
            </a:extLst>
          </p:cNvPr>
          <p:cNvPicPr>
            <a:picLocks noChangeAspect="1"/>
          </p:cNvPicPr>
          <p:nvPr userDrawn="1"/>
        </p:nvPicPr>
        <p:blipFill>
          <a:blip r:embed="rId3"/>
          <a:stretch>
            <a:fillRect/>
          </a:stretch>
        </p:blipFill>
        <p:spPr>
          <a:xfrm>
            <a:off x="10618304" y="6081478"/>
            <a:ext cx="1717261" cy="652559"/>
          </a:xfrm>
          <a:prstGeom prst="rect">
            <a:avLst/>
          </a:prstGeom>
        </p:spPr>
      </p:pic>
    </p:spTree>
    <p:extLst>
      <p:ext uri="{BB962C8B-B14F-4D97-AF65-F5344CB8AC3E}">
        <p14:creationId xmlns:p14="http://schemas.microsoft.com/office/powerpoint/2010/main" val="2622032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A close up of a logo&#10;&#10;Description generated with very high confidence">
            <a:extLst>
              <a:ext uri="{FF2B5EF4-FFF2-40B4-BE49-F238E27FC236}">
                <a16:creationId xmlns:a16="http://schemas.microsoft.com/office/drawing/2014/main" id="{D63DFD2A-23FF-DC40-84AD-0F6B45E0A7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
        <p:nvSpPr>
          <p:cNvPr id="2" name="Title 1">
            <a:extLst>
              <a:ext uri="{FF2B5EF4-FFF2-40B4-BE49-F238E27FC236}">
                <a16:creationId xmlns:a16="http://schemas.microsoft.com/office/drawing/2014/main" id="{FFBE9979-43AB-6245-839B-0554D946A4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4B501B-D44D-B645-A337-F4EF60239D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CF741DC6-45AA-3F44-B2E6-4C288DAA4B3C}"/>
              </a:ext>
            </a:extLst>
          </p:cNvPr>
          <p:cNvSpPr>
            <a:spLocks noGrp="1"/>
          </p:cNvSpPr>
          <p:nvPr>
            <p:ph type="ftr" sz="quarter" idx="11"/>
          </p:nvPr>
        </p:nvSpPr>
        <p:spPr/>
        <p:txBody>
          <a:bodyPr/>
          <a:lstStyle/>
          <a:p>
            <a:endParaRPr lang="en-US"/>
          </a:p>
        </p:txBody>
      </p:sp>
      <p:pic>
        <p:nvPicPr>
          <p:cNvPr id="8" name="Picture 7" descr="A large ship in the background&#10;&#10;Description automatically generated">
            <a:extLst>
              <a:ext uri="{FF2B5EF4-FFF2-40B4-BE49-F238E27FC236}">
                <a16:creationId xmlns:a16="http://schemas.microsoft.com/office/drawing/2014/main" id="{271B4C63-8D68-5343-BD96-60417E01B753}"/>
              </a:ext>
            </a:extLst>
          </p:cNvPr>
          <p:cNvPicPr>
            <a:picLocks noChangeAspect="1"/>
          </p:cNvPicPr>
          <p:nvPr userDrawn="1"/>
        </p:nvPicPr>
        <p:blipFill>
          <a:blip r:embed="rId3"/>
          <a:stretch>
            <a:fillRect/>
          </a:stretch>
        </p:blipFill>
        <p:spPr>
          <a:xfrm>
            <a:off x="10618304" y="6081478"/>
            <a:ext cx="1717261" cy="652559"/>
          </a:xfrm>
          <a:prstGeom prst="rect">
            <a:avLst/>
          </a:prstGeom>
        </p:spPr>
      </p:pic>
    </p:spTree>
    <p:extLst>
      <p:ext uri="{BB962C8B-B14F-4D97-AF65-F5344CB8AC3E}">
        <p14:creationId xmlns:p14="http://schemas.microsoft.com/office/powerpoint/2010/main" val="1646609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A close up of a logo&#10;&#10;Description generated with very high confidence">
            <a:extLst>
              <a:ext uri="{FF2B5EF4-FFF2-40B4-BE49-F238E27FC236}">
                <a16:creationId xmlns:a16="http://schemas.microsoft.com/office/drawing/2014/main" id="{685B9ED3-913B-5846-B57E-A26AA22BFF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
        <p:nvSpPr>
          <p:cNvPr id="2" name="Title 1">
            <a:extLst>
              <a:ext uri="{FF2B5EF4-FFF2-40B4-BE49-F238E27FC236}">
                <a16:creationId xmlns:a16="http://schemas.microsoft.com/office/drawing/2014/main" id="{1E3ED6E8-4FA0-5346-8810-D6DD3AE374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1A281-898A-174B-9330-D4779693F0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20B846-F961-954C-AA10-F163553205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901208A-8219-E745-AB72-5B9EBC742736}"/>
              </a:ext>
            </a:extLst>
          </p:cNvPr>
          <p:cNvSpPr>
            <a:spLocks noGrp="1"/>
          </p:cNvSpPr>
          <p:nvPr>
            <p:ph type="ftr" sz="quarter" idx="11"/>
          </p:nvPr>
        </p:nvSpPr>
        <p:spPr/>
        <p:txBody>
          <a:bodyPr/>
          <a:lstStyle/>
          <a:p>
            <a:endParaRPr lang="en-US"/>
          </a:p>
        </p:txBody>
      </p:sp>
      <p:pic>
        <p:nvPicPr>
          <p:cNvPr id="9" name="Picture 8" descr="A large ship in the background&#10;&#10;Description automatically generated">
            <a:extLst>
              <a:ext uri="{FF2B5EF4-FFF2-40B4-BE49-F238E27FC236}">
                <a16:creationId xmlns:a16="http://schemas.microsoft.com/office/drawing/2014/main" id="{12684C01-133F-D441-A954-5439577FC105}"/>
              </a:ext>
            </a:extLst>
          </p:cNvPr>
          <p:cNvPicPr>
            <a:picLocks noChangeAspect="1"/>
          </p:cNvPicPr>
          <p:nvPr userDrawn="1"/>
        </p:nvPicPr>
        <p:blipFill>
          <a:blip r:embed="rId3"/>
          <a:stretch>
            <a:fillRect/>
          </a:stretch>
        </p:blipFill>
        <p:spPr>
          <a:xfrm>
            <a:off x="10618304" y="6081478"/>
            <a:ext cx="1717261" cy="652559"/>
          </a:xfrm>
          <a:prstGeom prst="rect">
            <a:avLst/>
          </a:prstGeom>
        </p:spPr>
      </p:pic>
    </p:spTree>
    <p:extLst>
      <p:ext uri="{BB962C8B-B14F-4D97-AF65-F5344CB8AC3E}">
        <p14:creationId xmlns:p14="http://schemas.microsoft.com/office/powerpoint/2010/main" val="653387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A close up of a logo&#10;&#10;Description generated with very high confidence">
            <a:extLst>
              <a:ext uri="{FF2B5EF4-FFF2-40B4-BE49-F238E27FC236}">
                <a16:creationId xmlns:a16="http://schemas.microsoft.com/office/drawing/2014/main" id="{9D4C2285-C776-AB4D-A949-AF26BD2860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
        <p:nvSpPr>
          <p:cNvPr id="2" name="Title 1">
            <a:extLst>
              <a:ext uri="{FF2B5EF4-FFF2-40B4-BE49-F238E27FC236}">
                <a16:creationId xmlns:a16="http://schemas.microsoft.com/office/drawing/2014/main" id="{DDA4FAE6-FC2F-914D-A536-6CFC4E4028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451C48-872E-B840-82CB-326971AD98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059320-40A3-2541-83DD-0826FAB366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85F01E-4976-8742-A8BC-AFEBD41A76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2D3281-46C6-5B40-8AA8-B515ED466D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12AC0B5D-E6D0-4B42-A1C6-9D6B6786AC4B}"/>
              </a:ext>
            </a:extLst>
          </p:cNvPr>
          <p:cNvSpPr>
            <a:spLocks noGrp="1"/>
          </p:cNvSpPr>
          <p:nvPr>
            <p:ph type="ftr" sz="quarter" idx="11"/>
          </p:nvPr>
        </p:nvSpPr>
        <p:spPr/>
        <p:txBody>
          <a:bodyPr/>
          <a:lstStyle/>
          <a:p>
            <a:endParaRPr lang="en-US"/>
          </a:p>
        </p:txBody>
      </p:sp>
      <p:pic>
        <p:nvPicPr>
          <p:cNvPr id="11" name="Picture 10" descr="A large ship in the background&#10;&#10;Description automatically generated">
            <a:extLst>
              <a:ext uri="{FF2B5EF4-FFF2-40B4-BE49-F238E27FC236}">
                <a16:creationId xmlns:a16="http://schemas.microsoft.com/office/drawing/2014/main" id="{7535FAEC-00B2-6848-903A-B0BD23163FE9}"/>
              </a:ext>
            </a:extLst>
          </p:cNvPr>
          <p:cNvPicPr>
            <a:picLocks noChangeAspect="1"/>
          </p:cNvPicPr>
          <p:nvPr userDrawn="1"/>
        </p:nvPicPr>
        <p:blipFill>
          <a:blip r:embed="rId3"/>
          <a:stretch>
            <a:fillRect/>
          </a:stretch>
        </p:blipFill>
        <p:spPr>
          <a:xfrm>
            <a:off x="10618304" y="6081478"/>
            <a:ext cx="1717261" cy="652559"/>
          </a:xfrm>
          <a:prstGeom prst="rect">
            <a:avLst/>
          </a:prstGeom>
        </p:spPr>
      </p:pic>
    </p:spTree>
    <p:extLst>
      <p:ext uri="{BB962C8B-B14F-4D97-AF65-F5344CB8AC3E}">
        <p14:creationId xmlns:p14="http://schemas.microsoft.com/office/powerpoint/2010/main" val="3021390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A close up of a logo&#10;&#10;Description generated with very high confidence">
            <a:extLst>
              <a:ext uri="{FF2B5EF4-FFF2-40B4-BE49-F238E27FC236}">
                <a16:creationId xmlns:a16="http://schemas.microsoft.com/office/drawing/2014/main" id="{A805B35B-E61C-3344-B569-FD421AA04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
        <p:nvSpPr>
          <p:cNvPr id="2" name="Title 1">
            <a:extLst>
              <a:ext uri="{FF2B5EF4-FFF2-40B4-BE49-F238E27FC236}">
                <a16:creationId xmlns:a16="http://schemas.microsoft.com/office/drawing/2014/main" id="{6A6FFA12-E8BA-6044-AF8B-9943E3E6E94D}"/>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A5AC0EA7-FFE8-B749-BBC2-FF097F1365CA}"/>
              </a:ext>
            </a:extLst>
          </p:cNvPr>
          <p:cNvSpPr>
            <a:spLocks noGrp="1"/>
          </p:cNvSpPr>
          <p:nvPr>
            <p:ph type="ftr" sz="quarter" idx="11"/>
          </p:nvPr>
        </p:nvSpPr>
        <p:spPr/>
        <p:txBody>
          <a:bodyPr/>
          <a:lstStyle/>
          <a:p>
            <a:endParaRPr lang="en-US"/>
          </a:p>
        </p:txBody>
      </p:sp>
      <p:pic>
        <p:nvPicPr>
          <p:cNvPr id="7" name="Picture 6" descr="A large ship in the background&#10;&#10;Description automatically generated">
            <a:extLst>
              <a:ext uri="{FF2B5EF4-FFF2-40B4-BE49-F238E27FC236}">
                <a16:creationId xmlns:a16="http://schemas.microsoft.com/office/drawing/2014/main" id="{C9B96940-5887-0740-89FB-432744D59C31}"/>
              </a:ext>
            </a:extLst>
          </p:cNvPr>
          <p:cNvPicPr>
            <a:picLocks noChangeAspect="1"/>
          </p:cNvPicPr>
          <p:nvPr userDrawn="1"/>
        </p:nvPicPr>
        <p:blipFill>
          <a:blip r:embed="rId3"/>
          <a:stretch>
            <a:fillRect/>
          </a:stretch>
        </p:blipFill>
        <p:spPr>
          <a:xfrm>
            <a:off x="10618304" y="6081478"/>
            <a:ext cx="1717261" cy="652559"/>
          </a:xfrm>
          <a:prstGeom prst="rect">
            <a:avLst/>
          </a:prstGeom>
        </p:spPr>
      </p:pic>
    </p:spTree>
    <p:extLst>
      <p:ext uri="{BB962C8B-B14F-4D97-AF65-F5344CB8AC3E}">
        <p14:creationId xmlns:p14="http://schemas.microsoft.com/office/powerpoint/2010/main" val="1155630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AA4B79-A8B4-7E4E-9D46-1B230537488B}"/>
              </a:ext>
            </a:extLst>
          </p:cNvPr>
          <p:cNvSpPr>
            <a:spLocks noGrp="1"/>
          </p:cNvSpPr>
          <p:nvPr>
            <p:ph type="dt" sz="half" idx="10"/>
          </p:nvPr>
        </p:nvSpPr>
        <p:spPr/>
        <p:txBody>
          <a:bodyPr/>
          <a:lstStyle/>
          <a:p>
            <a:fld id="{7AD94041-BBBD-0645-B65C-C31783D08D1F}" type="datetimeFigureOut">
              <a:rPr lang="en-US" smtClean="0"/>
              <a:t>3/9/19</a:t>
            </a:fld>
            <a:endParaRPr lang="en-US"/>
          </a:p>
        </p:txBody>
      </p:sp>
      <p:sp>
        <p:nvSpPr>
          <p:cNvPr id="3" name="Footer Placeholder 2">
            <a:extLst>
              <a:ext uri="{FF2B5EF4-FFF2-40B4-BE49-F238E27FC236}">
                <a16:creationId xmlns:a16="http://schemas.microsoft.com/office/drawing/2014/main" id="{6D7DFECB-3F12-F447-89DB-4335CE90E0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4E6693-876B-DE40-A4E7-65114AF7882A}"/>
              </a:ext>
            </a:extLst>
          </p:cNvPr>
          <p:cNvSpPr>
            <a:spLocks noGrp="1"/>
          </p:cNvSpPr>
          <p:nvPr>
            <p:ph type="sldNum" sz="quarter" idx="12"/>
          </p:nvPr>
        </p:nvSpPr>
        <p:spPr/>
        <p:txBody>
          <a:bodyPr/>
          <a:lstStyle/>
          <a:p>
            <a:fld id="{B999EA41-CAAE-6148-AFA1-591FCB4F1250}" type="slidenum">
              <a:rPr lang="en-US" smtClean="0"/>
              <a:t>‹#›</a:t>
            </a:fld>
            <a:endParaRPr lang="en-US"/>
          </a:p>
        </p:txBody>
      </p:sp>
      <p:pic>
        <p:nvPicPr>
          <p:cNvPr id="5" name="Picture 4">
            <a:extLst>
              <a:ext uri="{FF2B5EF4-FFF2-40B4-BE49-F238E27FC236}">
                <a16:creationId xmlns:a16="http://schemas.microsoft.com/office/drawing/2014/main" id="{003125E2-BAF3-9845-862E-F9A032F6CE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Tree>
    <p:extLst>
      <p:ext uri="{BB962C8B-B14F-4D97-AF65-F5344CB8AC3E}">
        <p14:creationId xmlns:p14="http://schemas.microsoft.com/office/powerpoint/2010/main" val="3360428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68C82-E783-F349-A7FD-2793F3F57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60AFA5-CD9C-7248-BFE3-534E0F4542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096753-7B2E-154B-914E-8395F6EFBE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5F951E-D26B-924A-9548-295162F98FA1}"/>
              </a:ext>
            </a:extLst>
          </p:cNvPr>
          <p:cNvSpPr>
            <a:spLocks noGrp="1"/>
          </p:cNvSpPr>
          <p:nvPr>
            <p:ph type="dt" sz="half" idx="10"/>
          </p:nvPr>
        </p:nvSpPr>
        <p:spPr/>
        <p:txBody>
          <a:bodyPr/>
          <a:lstStyle/>
          <a:p>
            <a:fld id="{7AD94041-BBBD-0645-B65C-C31783D08D1F}" type="datetimeFigureOut">
              <a:rPr lang="en-US" smtClean="0"/>
              <a:t>3/9/19</a:t>
            </a:fld>
            <a:endParaRPr lang="en-US"/>
          </a:p>
        </p:txBody>
      </p:sp>
      <p:sp>
        <p:nvSpPr>
          <p:cNvPr id="6" name="Footer Placeholder 5">
            <a:extLst>
              <a:ext uri="{FF2B5EF4-FFF2-40B4-BE49-F238E27FC236}">
                <a16:creationId xmlns:a16="http://schemas.microsoft.com/office/drawing/2014/main" id="{2E887DB9-D337-D341-80CB-FFAD439FE1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082AD1-D9BD-5149-949E-CF68103F2371}"/>
              </a:ext>
            </a:extLst>
          </p:cNvPr>
          <p:cNvSpPr>
            <a:spLocks noGrp="1"/>
          </p:cNvSpPr>
          <p:nvPr>
            <p:ph type="sldNum" sz="quarter" idx="12"/>
          </p:nvPr>
        </p:nvSpPr>
        <p:spPr/>
        <p:txBody>
          <a:bodyPr/>
          <a:lstStyle/>
          <a:p>
            <a:fld id="{B999EA41-CAAE-6148-AFA1-591FCB4F1250}" type="slidenum">
              <a:rPr lang="en-US" smtClean="0"/>
              <a:t>‹#›</a:t>
            </a:fld>
            <a:endParaRPr lang="en-US"/>
          </a:p>
        </p:txBody>
      </p:sp>
    </p:spTree>
    <p:extLst>
      <p:ext uri="{BB962C8B-B14F-4D97-AF65-F5344CB8AC3E}">
        <p14:creationId xmlns:p14="http://schemas.microsoft.com/office/powerpoint/2010/main" val="2429692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91CAD-A071-A941-B829-A27D04D15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1BF477-48F2-D04E-8ED8-60E492C36E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E44824-0B58-A54C-9A72-515A55D471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B34CC8-F0A6-774E-85FC-66E655746871}"/>
              </a:ext>
            </a:extLst>
          </p:cNvPr>
          <p:cNvSpPr>
            <a:spLocks noGrp="1"/>
          </p:cNvSpPr>
          <p:nvPr>
            <p:ph type="dt" sz="half" idx="10"/>
          </p:nvPr>
        </p:nvSpPr>
        <p:spPr/>
        <p:txBody>
          <a:bodyPr/>
          <a:lstStyle/>
          <a:p>
            <a:fld id="{7AD94041-BBBD-0645-B65C-C31783D08D1F}" type="datetimeFigureOut">
              <a:rPr lang="en-US" smtClean="0"/>
              <a:t>3/9/19</a:t>
            </a:fld>
            <a:endParaRPr lang="en-US"/>
          </a:p>
        </p:txBody>
      </p:sp>
      <p:sp>
        <p:nvSpPr>
          <p:cNvPr id="6" name="Footer Placeholder 5">
            <a:extLst>
              <a:ext uri="{FF2B5EF4-FFF2-40B4-BE49-F238E27FC236}">
                <a16:creationId xmlns:a16="http://schemas.microsoft.com/office/drawing/2014/main" id="{07C6F69F-97D3-2A43-9443-F2216AB039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F1EFB6-1632-2943-97A8-2A0880992528}"/>
              </a:ext>
            </a:extLst>
          </p:cNvPr>
          <p:cNvSpPr>
            <a:spLocks noGrp="1"/>
          </p:cNvSpPr>
          <p:nvPr>
            <p:ph type="sldNum" sz="quarter" idx="12"/>
          </p:nvPr>
        </p:nvSpPr>
        <p:spPr/>
        <p:txBody>
          <a:bodyPr/>
          <a:lstStyle/>
          <a:p>
            <a:fld id="{B999EA41-CAAE-6148-AFA1-591FCB4F1250}" type="slidenum">
              <a:rPr lang="en-US" smtClean="0"/>
              <a:t>‹#›</a:t>
            </a:fld>
            <a:endParaRPr lang="en-US"/>
          </a:p>
        </p:txBody>
      </p:sp>
    </p:spTree>
    <p:extLst>
      <p:ext uri="{BB962C8B-B14F-4D97-AF65-F5344CB8AC3E}">
        <p14:creationId xmlns:p14="http://schemas.microsoft.com/office/powerpoint/2010/main" val="950359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1CFA29-E325-384C-901A-D46E353D16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BBBCFB-7D09-6D44-9DFE-2FCAB04520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AAE094-2A05-8B42-8944-2E75BE88E8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D94041-BBBD-0645-B65C-C31783D08D1F}" type="datetimeFigureOut">
              <a:rPr lang="en-US" smtClean="0"/>
              <a:t>3/9/19</a:t>
            </a:fld>
            <a:endParaRPr lang="en-US"/>
          </a:p>
        </p:txBody>
      </p:sp>
      <p:sp>
        <p:nvSpPr>
          <p:cNvPr id="5" name="Footer Placeholder 4">
            <a:extLst>
              <a:ext uri="{FF2B5EF4-FFF2-40B4-BE49-F238E27FC236}">
                <a16:creationId xmlns:a16="http://schemas.microsoft.com/office/drawing/2014/main" id="{8C9E27DE-ABF2-4E4B-A460-7F95CA8B13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F28258-F11F-1740-96B1-9FD2A3C09A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99EA41-CAAE-6148-AFA1-591FCB4F1250}" type="slidenum">
              <a:rPr lang="en-US" smtClean="0"/>
              <a:t>‹#›</a:t>
            </a:fld>
            <a:endParaRPr lang="en-US"/>
          </a:p>
        </p:txBody>
      </p:sp>
      <p:pic>
        <p:nvPicPr>
          <p:cNvPr id="8" name="Picture 7" descr="Water next to the city&#10;&#10;Description generated with high confidence">
            <a:extLst>
              <a:ext uri="{FF2B5EF4-FFF2-40B4-BE49-F238E27FC236}">
                <a16:creationId xmlns:a16="http://schemas.microsoft.com/office/drawing/2014/main" id="{F3D90253-2F90-7046-BB1A-6FC0374AE7F8}"/>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83" y="0"/>
            <a:ext cx="12189833" cy="6858000"/>
          </a:xfrm>
          <a:prstGeom prst="rect">
            <a:avLst/>
          </a:prstGeom>
        </p:spPr>
      </p:pic>
    </p:spTree>
    <p:extLst>
      <p:ext uri="{BB962C8B-B14F-4D97-AF65-F5344CB8AC3E}">
        <p14:creationId xmlns:p14="http://schemas.microsoft.com/office/powerpoint/2010/main" val="1811329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video" Target="https://www.youtube.com/embed/qybUFnY7Y8w?feature=oembed" TargetMode="Externa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grahamrobbo/sapteched2018" TargetMode="External"/><Relationship Id="rId2" Type="http://schemas.openxmlformats.org/officeDocument/2006/relationships/image" Target="../media/image36.tiff"/><Relationship Id="rId1" Type="http://schemas.openxmlformats.org/officeDocument/2006/relationships/slideLayout" Target="../slideLayouts/slideLayout13.xml"/><Relationship Id="rId5" Type="http://schemas.openxmlformats.org/officeDocument/2006/relationships/image" Target="../media/image38.sv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89909" y="1815398"/>
            <a:ext cx="7812181" cy="1446550"/>
          </a:xfrm>
          <a:prstGeom prst="rect">
            <a:avLst/>
          </a:prstGeom>
          <a:noFill/>
        </p:spPr>
        <p:txBody>
          <a:bodyPr wrap="square" rtlCol="0">
            <a:spAutoFit/>
          </a:bodyPr>
          <a:lstStyle/>
          <a:p>
            <a:pPr algn="ctr"/>
            <a:r>
              <a:rPr lang="en-AU" sz="4400" b="1" dirty="0">
                <a:solidFill>
                  <a:schemeClr val="bg1"/>
                </a:solidFill>
              </a:rPr>
              <a:t>Test Driven Development with ABAP</a:t>
            </a:r>
          </a:p>
        </p:txBody>
      </p:sp>
      <p:sp>
        <p:nvSpPr>
          <p:cNvPr id="3" name="TextBox 2"/>
          <p:cNvSpPr txBox="1"/>
          <p:nvPr/>
        </p:nvSpPr>
        <p:spPr>
          <a:xfrm>
            <a:off x="4262386" y="3429000"/>
            <a:ext cx="3667225" cy="830997"/>
          </a:xfrm>
          <a:prstGeom prst="rect">
            <a:avLst/>
          </a:prstGeom>
          <a:noFill/>
        </p:spPr>
        <p:txBody>
          <a:bodyPr wrap="square" rtlCol="0">
            <a:spAutoFit/>
          </a:bodyPr>
          <a:lstStyle/>
          <a:p>
            <a:pPr algn="ctr"/>
            <a:r>
              <a:rPr lang="en-AU" sz="2400" b="1" dirty="0">
                <a:solidFill>
                  <a:schemeClr val="bg1"/>
                </a:solidFill>
              </a:rPr>
              <a:t>Graham Robinson</a:t>
            </a:r>
          </a:p>
          <a:p>
            <a:pPr algn="ctr"/>
            <a:r>
              <a:rPr lang="en-AU" sz="2400" dirty="0">
                <a:solidFill>
                  <a:schemeClr val="bg1"/>
                </a:solidFill>
              </a:rPr>
              <a:t>Yelcho Systems Consulting</a:t>
            </a:r>
          </a:p>
        </p:txBody>
      </p:sp>
    </p:spTree>
    <p:extLst>
      <p:ext uri="{BB962C8B-B14F-4D97-AF65-F5344CB8AC3E}">
        <p14:creationId xmlns:p14="http://schemas.microsoft.com/office/powerpoint/2010/main" val="39938473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DD734-A005-6246-A1DB-FFA2C502D3B1}"/>
              </a:ext>
            </a:extLst>
          </p:cNvPr>
          <p:cNvSpPr>
            <a:spLocks noGrp="1"/>
          </p:cNvSpPr>
          <p:nvPr>
            <p:ph type="title"/>
          </p:nvPr>
        </p:nvSpPr>
        <p:spPr>
          <a:prstGeom prst="rect">
            <a:avLst/>
          </a:prstGeom>
        </p:spPr>
        <p:txBody>
          <a:bodyPr/>
          <a:lstStyle/>
          <a:p>
            <a:r>
              <a:rPr lang="en-US" dirty="0"/>
              <a:t>Testing is good?</a:t>
            </a:r>
          </a:p>
        </p:txBody>
      </p:sp>
      <p:pic>
        <p:nvPicPr>
          <p:cNvPr id="7" name="Picture 6">
            <a:extLst>
              <a:ext uri="{FF2B5EF4-FFF2-40B4-BE49-F238E27FC236}">
                <a16:creationId xmlns:a16="http://schemas.microsoft.com/office/drawing/2014/main" id="{FF5C9324-DFB3-114F-A397-6CA5D73A0071}"/>
              </a:ext>
            </a:extLst>
          </p:cNvPr>
          <p:cNvPicPr>
            <a:picLocks noChangeAspect="1"/>
          </p:cNvPicPr>
          <p:nvPr/>
        </p:nvPicPr>
        <p:blipFill>
          <a:blip r:embed="rId3"/>
          <a:stretch>
            <a:fillRect/>
          </a:stretch>
        </p:blipFill>
        <p:spPr>
          <a:xfrm>
            <a:off x="3637775" y="2274095"/>
            <a:ext cx="4182533" cy="3454400"/>
          </a:xfrm>
          <a:prstGeom prst="rect">
            <a:avLst/>
          </a:prstGeom>
        </p:spPr>
      </p:pic>
    </p:spTree>
    <p:extLst>
      <p:ext uri="{BB962C8B-B14F-4D97-AF65-F5344CB8AC3E}">
        <p14:creationId xmlns:p14="http://schemas.microsoft.com/office/powerpoint/2010/main" val="4318183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DD734-A005-6246-A1DB-FFA2C502D3B1}"/>
              </a:ext>
            </a:extLst>
          </p:cNvPr>
          <p:cNvSpPr>
            <a:spLocks noGrp="1"/>
          </p:cNvSpPr>
          <p:nvPr>
            <p:ph type="title"/>
          </p:nvPr>
        </p:nvSpPr>
        <p:spPr>
          <a:prstGeom prst="rect">
            <a:avLst/>
          </a:prstGeom>
        </p:spPr>
        <p:txBody>
          <a:bodyPr/>
          <a:lstStyle/>
          <a:p>
            <a:r>
              <a:rPr lang="en-US" dirty="0"/>
              <a:t>Testing ABAP code is hard?</a:t>
            </a:r>
          </a:p>
        </p:txBody>
      </p:sp>
      <p:pic>
        <p:nvPicPr>
          <p:cNvPr id="6" name="Picture 5">
            <a:extLst>
              <a:ext uri="{FF2B5EF4-FFF2-40B4-BE49-F238E27FC236}">
                <a16:creationId xmlns:a16="http://schemas.microsoft.com/office/drawing/2014/main" id="{D415CA20-A36E-4841-94A7-0F8F0E41F328}"/>
              </a:ext>
            </a:extLst>
          </p:cNvPr>
          <p:cNvPicPr>
            <a:picLocks noChangeAspect="1"/>
          </p:cNvPicPr>
          <p:nvPr/>
        </p:nvPicPr>
        <p:blipFill>
          <a:blip r:embed="rId3"/>
          <a:stretch>
            <a:fillRect/>
          </a:stretch>
        </p:blipFill>
        <p:spPr>
          <a:xfrm>
            <a:off x="3637775" y="2282561"/>
            <a:ext cx="3962400" cy="3640667"/>
          </a:xfrm>
          <a:prstGeom prst="rect">
            <a:avLst/>
          </a:prstGeom>
        </p:spPr>
      </p:pic>
    </p:spTree>
    <p:extLst>
      <p:ext uri="{BB962C8B-B14F-4D97-AF65-F5344CB8AC3E}">
        <p14:creationId xmlns:p14="http://schemas.microsoft.com/office/powerpoint/2010/main" val="407048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FBB13-6B9B-E543-8AFF-93317ED591DC}"/>
              </a:ext>
            </a:extLst>
          </p:cNvPr>
          <p:cNvSpPr>
            <a:spLocks noGrp="1"/>
          </p:cNvSpPr>
          <p:nvPr>
            <p:ph type="title"/>
          </p:nvPr>
        </p:nvSpPr>
        <p:spPr>
          <a:prstGeom prst="rect">
            <a:avLst/>
          </a:prstGeom>
        </p:spPr>
        <p:txBody>
          <a:bodyPr/>
          <a:lstStyle/>
          <a:p>
            <a:r>
              <a:rPr lang="en-US" dirty="0"/>
              <a:t>Why is it so hard to write tests?</a:t>
            </a:r>
          </a:p>
        </p:txBody>
      </p:sp>
      <p:pic>
        <p:nvPicPr>
          <p:cNvPr id="5" name="Picture 4">
            <a:extLst>
              <a:ext uri="{FF2B5EF4-FFF2-40B4-BE49-F238E27FC236}">
                <a16:creationId xmlns:a16="http://schemas.microsoft.com/office/drawing/2014/main" id="{8EFD8293-D33A-1545-9D4D-3EB05BA8B563}"/>
              </a:ext>
            </a:extLst>
          </p:cNvPr>
          <p:cNvPicPr>
            <a:picLocks noChangeAspect="1"/>
          </p:cNvPicPr>
          <p:nvPr/>
        </p:nvPicPr>
        <p:blipFill>
          <a:blip r:embed="rId3"/>
          <a:stretch>
            <a:fillRect/>
          </a:stretch>
        </p:blipFill>
        <p:spPr>
          <a:xfrm>
            <a:off x="255963" y="1619268"/>
            <a:ext cx="3597420" cy="4848275"/>
          </a:xfrm>
          <a:prstGeom prst="rect">
            <a:avLst/>
          </a:prstGeom>
        </p:spPr>
      </p:pic>
      <p:sp>
        <p:nvSpPr>
          <p:cNvPr id="6" name="TextBox 5">
            <a:extLst>
              <a:ext uri="{FF2B5EF4-FFF2-40B4-BE49-F238E27FC236}">
                <a16:creationId xmlns:a16="http://schemas.microsoft.com/office/drawing/2014/main" id="{BC6E0C6A-68F5-3E41-B0F0-622328056DFC}"/>
              </a:ext>
            </a:extLst>
          </p:cNvPr>
          <p:cNvSpPr txBox="1"/>
          <p:nvPr/>
        </p:nvSpPr>
        <p:spPr>
          <a:xfrm>
            <a:off x="3853383" y="2029035"/>
            <a:ext cx="7171130" cy="584775"/>
          </a:xfrm>
          <a:prstGeom prst="rect">
            <a:avLst/>
          </a:prstGeom>
          <a:noFill/>
        </p:spPr>
        <p:txBody>
          <a:bodyPr wrap="none" rtlCol="0">
            <a:spAutoFit/>
          </a:bodyPr>
          <a:lstStyle/>
          <a:p>
            <a:r>
              <a:rPr lang="en-US" sz="3200" dirty="0">
                <a:solidFill>
                  <a:schemeClr val="accent1"/>
                </a:solidFill>
              </a:rPr>
              <a:t>The secret is not how to write the tests…..</a:t>
            </a:r>
          </a:p>
        </p:txBody>
      </p:sp>
      <p:sp>
        <p:nvSpPr>
          <p:cNvPr id="9" name="TextBox 8">
            <a:extLst>
              <a:ext uri="{FF2B5EF4-FFF2-40B4-BE49-F238E27FC236}">
                <a16:creationId xmlns:a16="http://schemas.microsoft.com/office/drawing/2014/main" id="{49E2FB4C-F55D-AA46-81D5-B323C3AA43F4}"/>
              </a:ext>
            </a:extLst>
          </p:cNvPr>
          <p:cNvSpPr txBox="1"/>
          <p:nvPr/>
        </p:nvSpPr>
        <p:spPr>
          <a:xfrm>
            <a:off x="4747602" y="3073946"/>
            <a:ext cx="5379999" cy="584775"/>
          </a:xfrm>
          <a:prstGeom prst="rect">
            <a:avLst/>
          </a:prstGeom>
          <a:noFill/>
        </p:spPr>
        <p:txBody>
          <a:bodyPr wrap="none" rtlCol="0">
            <a:spAutoFit/>
          </a:bodyPr>
          <a:lstStyle/>
          <a:p>
            <a:r>
              <a:rPr lang="en-US" sz="3200" dirty="0">
                <a:solidFill>
                  <a:schemeClr val="accent1"/>
                </a:solidFill>
              </a:rPr>
              <a:t>… the secret is how to write …..</a:t>
            </a:r>
          </a:p>
        </p:txBody>
      </p:sp>
      <p:sp>
        <p:nvSpPr>
          <p:cNvPr id="10" name="Rectangle 9">
            <a:extLst>
              <a:ext uri="{FF2B5EF4-FFF2-40B4-BE49-F238E27FC236}">
                <a16:creationId xmlns:a16="http://schemas.microsoft.com/office/drawing/2014/main" id="{E07F365F-4091-7D4D-BFE4-C853A7AA2D8B}"/>
              </a:ext>
            </a:extLst>
          </p:cNvPr>
          <p:cNvSpPr/>
          <p:nvPr/>
        </p:nvSpPr>
        <p:spPr>
          <a:xfrm>
            <a:off x="4686058" y="4118857"/>
            <a:ext cx="5553892" cy="1231106"/>
          </a:xfrm>
          <a:prstGeom prst="rect">
            <a:avLst/>
          </a:prstGeom>
          <a:noFill/>
        </p:spPr>
        <p:txBody>
          <a:bodyPr wrap="none" lIns="121920" tIns="60960" rIns="121920" bIns="60960">
            <a:spAutoFit/>
            <a:scene3d>
              <a:camera prst="orthographicFront"/>
              <a:lightRig rig="soft" dir="t">
                <a:rot lat="0" lon="0" rev="15600000"/>
              </a:lightRig>
            </a:scene3d>
            <a:sp3d extrusionH="57150" prstMaterial="softEdge">
              <a:bevelT w="25400" h="38100"/>
            </a:sp3d>
          </a:bodyPr>
          <a:lstStyle/>
          <a:p>
            <a:pPr algn="ctr"/>
            <a:r>
              <a:rPr lang="en-US" sz="7200" b="1" dirty="0">
                <a:ln/>
                <a:solidFill>
                  <a:schemeClr val="accent4"/>
                </a:solidFill>
              </a:rPr>
              <a:t>Testable Code</a:t>
            </a:r>
          </a:p>
        </p:txBody>
      </p:sp>
    </p:spTree>
    <p:extLst>
      <p:ext uri="{BB962C8B-B14F-4D97-AF65-F5344CB8AC3E}">
        <p14:creationId xmlns:p14="http://schemas.microsoft.com/office/powerpoint/2010/main" val="10533843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1" presetClass="entr" presetSubtype="0" fill="hold" grpId="0" nodeType="clickEffect">
                                  <p:stCondLst>
                                    <p:cond delay="0"/>
                                  </p:stCondLst>
                                  <p:iterate type="lt">
                                    <p:tmPct val="10000"/>
                                  </p:iterate>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0"/>
                                        </p:tgtEl>
                                        <p:attrNameLst>
                                          <p:attrName>ppt_y</p:attrName>
                                        </p:attrNameLst>
                                      </p:cBhvr>
                                      <p:tavLst>
                                        <p:tav tm="0">
                                          <p:val>
                                            <p:strVal val="#ppt_y"/>
                                          </p:val>
                                        </p:tav>
                                        <p:tav tm="100000">
                                          <p:val>
                                            <p:strVal val="#ppt_y"/>
                                          </p:val>
                                        </p:tav>
                                      </p:tavLst>
                                    </p:anim>
                                    <p:anim calcmode="lin" valueType="num">
                                      <p:cBhvr>
                                        <p:cTn id="17"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D02F00C-A87F-3A41-960D-650338B195FF}"/>
              </a:ext>
            </a:extLst>
          </p:cNvPr>
          <p:cNvSpPr>
            <a:spLocks noGrp="1"/>
          </p:cNvSpPr>
          <p:nvPr>
            <p:ph type="ftr" sz="quarter" idx="10"/>
          </p:nvPr>
        </p:nvSpPr>
        <p:spPr/>
        <p:txBody>
          <a:bodyPr/>
          <a:lstStyle/>
          <a:p>
            <a:r>
              <a:rPr lang="en-US"/>
              <a:t>CLICK HERE TO ADD TOPIC</a:t>
            </a:r>
            <a:endParaRPr lang="en-US" dirty="0"/>
          </a:p>
        </p:txBody>
      </p:sp>
      <p:sp>
        <p:nvSpPr>
          <p:cNvPr id="2" name="Title 1">
            <a:extLst>
              <a:ext uri="{FF2B5EF4-FFF2-40B4-BE49-F238E27FC236}">
                <a16:creationId xmlns:a16="http://schemas.microsoft.com/office/drawing/2014/main" id="{07CDA82C-1D2D-B64D-8260-7E03BD2217A9}"/>
              </a:ext>
            </a:extLst>
          </p:cNvPr>
          <p:cNvSpPr>
            <a:spLocks noGrp="1"/>
          </p:cNvSpPr>
          <p:nvPr>
            <p:ph type="title"/>
          </p:nvPr>
        </p:nvSpPr>
        <p:spPr>
          <a:prstGeom prst="rect">
            <a:avLst/>
          </a:prstGeom>
        </p:spPr>
        <p:txBody>
          <a:bodyPr/>
          <a:lstStyle/>
          <a:p>
            <a:r>
              <a:rPr lang="en-US" dirty="0" err="1"/>
              <a:t>OpenSAP</a:t>
            </a:r>
            <a:endParaRPr lang="en-US" dirty="0"/>
          </a:p>
        </p:txBody>
      </p:sp>
      <p:pic>
        <p:nvPicPr>
          <p:cNvPr id="6" name="Picture 5">
            <a:extLst>
              <a:ext uri="{FF2B5EF4-FFF2-40B4-BE49-F238E27FC236}">
                <a16:creationId xmlns:a16="http://schemas.microsoft.com/office/drawing/2014/main" id="{F52A6985-56E8-5049-9E97-CAEB932C9A9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9373554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DB37C-CFBB-B643-ADEA-0C60144EB8F5}"/>
              </a:ext>
            </a:extLst>
          </p:cNvPr>
          <p:cNvSpPr>
            <a:spLocks noGrp="1"/>
          </p:cNvSpPr>
          <p:nvPr>
            <p:ph type="title"/>
          </p:nvPr>
        </p:nvSpPr>
        <p:spPr>
          <a:prstGeom prst="rect">
            <a:avLst/>
          </a:prstGeom>
        </p:spPr>
        <p:txBody>
          <a:bodyPr/>
          <a:lstStyle/>
          <a:p>
            <a:r>
              <a:rPr lang="en-US" dirty="0"/>
              <a:t>The Testing Challenge?</a:t>
            </a:r>
          </a:p>
        </p:txBody>
      </p:sp>
      <p:pic>
        <p:nvPicPr>
          <p:cNvPr id="7" name="OK Go - This Too Shall Pass - Rube Goldberg Machine - Official Video">
            <a:hlinkClick r:id="" action="ppaction://media"/>
            <a:extLst>
              <a:ext uri="{FF2B5EF4-FFF2-40B4-BE49-F238E27FC236}">
                <a16:creationId xmlns:a16="http://schemas.microsoft.com/office/drawing/2014/main" id="{3F915ABB-B6A2-1C4C-92C0-9804F36745F3}"/>
              </a:ext>
            </a:extLst>
          </p:cNvPr>
          <p:cNvPicPr>
            <a:picLocks noGrp="1" noRot="1" noChangeAspect="1"/>
          </p:cNvPicPr>
          <p:nvPr>
            <p:ph idx="4294967295"/>
            <a:videoFile r:link="rId1"/>
          </p:nvPr>
        </p:nvPicPr>
        <p:blipFill>
          <a:blip r:embed="rId4"/>
          <a:stretch>
            <a:fillRect/>
          </a:stretch>
        </p:blipFill>
        <p:spPr>
          <a:xfrm>
            <a:off x="2032000" y="1461112"/>
            <a:ext cx="8128000" cy="4572000"/>
          </a:xfrm>
          <a:prstGeom prst="rect">
            <a:avLst/>
          </a:prstGeom>
        </p:spPr>
      </p:pic>
    </p:spTree>
    <p:extLst>
      <p:ext uri="{BB962C8B-B14F-4D97-AF65-F5344CB8AC3E}">
        <p14:creationId xmlns:p14="http://schemas.microsoft.com/office/powerpoint/2010/main" val="7486198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D6AB-3C5D-3040-A063-ECB7480B27DD}"/>
              </a:ext>
            </a:extLst>
          </p:cNvPr>
          <p:cNvSpPr>
            <a:spLocks noGrp="1"/>
          </p:cNvSpPr>
          <p:nvPr>
            <p:ph type="title"/>
          </p:nvPr>
        </p:nvSpPr>
        <p:spPr>
          <a:prstGeom prst="rect">
            <a:avLst/>
          </a:prstGeom>
        </p:spPr>
        <p:txBody>
          <a:bodyPr/>
          <a:lstStyle/>
          <a:p>
            <a:r>
              <a:rPr lang="en-US" dirty="0"/>
              <a:t>Dependencies</a:t>
            </a:r>
          </a:p>
        </p:txBody>
      </p:sp>
      <p:sp>
        <p:nvSpPr>
          <p:cNvPr id="3" name="Oval 2">
            <a:extLst>
              <a:ext uri="{FF2B5EF4-FFF2-40B4-BE49-F238E27FC236}">
                <a16:creationId xmlns:a16="http://schemas.microsoft.com/office/drawing/2014/main" id="{AA796D73-8F33-E64E-BFFD-98708FCB256F}"/>
              </a:ext>
            </a:extLst>
          </p:cNvPr>
          <p:cNvSpPr/>
          <p:nvPr/>
        </p:nvSpPr>
        <p:spPr>
          <a:xfrm>
            <a:off x="1314092" y="1913100"/>
            <a:ext cx="987705" cy="956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A</a:t>
            </a:r>
            <a:endParaRPr lang="en-US" sz="2400" dirty="0"/>
          </a:p>
        </p:txBody>
      </p:sp>
      <p:sp>
        <p:nvSpPr>
          <p:cNvPr id="7" name="Oval 6">
            <a:extLst>
              <a:ext uri="{FF2B5EF4-FFF2-40B4-BE49-F238E27FC236}">
                <a16:creationId xmlns:a16="http://schemas.microsoft.com/office/drawing/2014/main" id="{F7C3FE20-2377-3D4E-AAB8-E02761FE2906}"/>
              </a:ext>
            </a:extLst>
          </p:cNvPr>
          <p:cNvSpPr/>
          <p:nvPr/>
        </p:nvSpPr>
        <p:spPr>
          <a:xfrm>
            <a:off x="3896801" y="3168891"/>
            <a:ext cx="987705" cy="956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B</a:t>
            </a:r>
            <a:endParaRPr lang="en-US" sz="2400" dirty="0"/>
          </a:p>
        </p:txBody>
      </p:sp>
      <p:sp>
        <p:nvSpPr>
          <p:cNvPr id="8" name="Oval 7">
            <a:extLst>
              <a:ext uri="{FF2B5EF4-FFF2-40B4-BE49-F238E27FC236}">
                <a16:creationId xmlns:a16="http://schemas.microsoft.com/office/drawing/2014/main" id="{9E962CE7-BBE6-CB4A-BADD-BA5C03FA9216}"/>
              </a:ext>
            </a:extLst>
          </p:cNvPr>
          <p:cNvSpPr/>
          <p:nvPr/>
        </p:nvSpPr>
        <p:spPr>
          <a:xfrm>
            <a:off x="2909096" y="4887088"/>
            <a:ext cx="987705" cy="956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C</a:t>
            </a:r>
            <a:endParaRPr lang="en-US" sz="2400" dirty="0"/>
          </a:p>
        </p:txBody>
      </p:sp>
      <p:sp>
        <p:nvSpPr>
          <p:cNvPr id="9" name="Oval 8">
            <a:extLst>
              <a:ext uri="{FF2B5EF4-FFF2-40B4-BE49-F238E27FC236}">
                <a16:creationId xmlns:a16="http://schemas.microsoft.com/office/drawing/2014/main" id="{773C824F-FBE0-534D-8735-3EFFF00FDBBC}"/>
              </a:ext>
            </a:extLst>
          </p:cNvPr>
          <p:cNvSpPr/>
          <p:nvPr/>
        </p:nvSpPr>
        <p:spPr>
          <a:xfrm>
            <a:off x="6750605" y="3479993"/>
            <a:ext cx="987705" cy="956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D</a:t>
            </a:r>
            <a:endParaRPr lang="en-US" sz="2400" dirty="0"/>
          </a:p>
        </p:txBody>
      </p:sp>
      <p:sp>
        <p:nvSpPr>
          <p:cNvPr id="10" name="Oval 9">
            <a:extLst>
              <a:ext uri="{FF2B5EF4-FFF2-40B4-BE49-F238E27FC236}">
                <a16:creationId xmlns:a16="http://schemas.microsoft.com/office/drawing/2014/main" id="{8273B13B-1CB5-3241-A155-39A506AF46CF}"/>
              </a:ext>
            </a:extLst>
          </p:cNvPr>
          <p:cNvSpPr/>
          <p:nvPr/>
        </p:nvSpPr>
        <p:spPr>
          <a:xfrm>
            <a:off x="8616706" y="4887088"/>
            <a:ext cx="987705" cy="956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E</a:t>
            </a:r>
            <a:endParaRPr lang="en-US" sz="2400" dirty="0"/>
          </a:p>
        </p:txBody>
      </p:sp>
      <p:sp>
        <p:nvSpPr>
          <p:cNvPr id="11" name="Oval 10">
            <a:extLst>
              <a:ext uri="{FF2B5EF4-FFF2-40B4-BE49-F238E27FC236}">
                <a16:creationId xmlns:a16="http://schemas.microsoft.com/office/drawing/2014/main" id="{EA821F94-C170-C94C-A078-54071166EDEC}"/>
              </a:ext>
            </a:extLst>
          </p:cNvPr>
          <p:cNvSpPr/>
          <p:nvPr/>
        </p:nvSpPr>
        <p:spPr>
          <a:xfrm>
            <a:off x="8616705" y="1913100"/>
            <a:ext cx="987705" cy="956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dirty="0"/>
              <a:t>F</a:t>
            </a:r>
            <a:endParaRPr lang="en-US" sz="2400" dirty="0"/>
          </a:p>
        </p:txBody>
      </p:sp>
      <p:cxnSp>
        <p:nvCxnSpPr>
          <p:cNvPr id="12" name="Straight Arrow Connector 11">
            <a:extLst>
              <a:ext uri="{FF2B5EF4-FFF2-40B4-BE49-F238E27FC236}">
                <a16:creationId xmlns:a16="http://schemas.microsoft.com/office/drawing/2014/main" id="{A520CC3A-1143-644F-A102-33BC773C41FB}"/>
              </a:ext>
            </a:extLst>
          </p:cNvPr>
          <p:cNvCxnSpPr>
            <a:stCxn id="7" idx="2"/>
            <a:endCxn id="3" idx="5"/>
          </p:cNvCxnSpPr>
          <p:nvPr/>
        </p:nvCxnSpPr>
        <p:spPr>
          <a:xfrm flipH="1" flipV="1">
            <a:off x="2157149" y="2729815"/>
            <a:ext cx="1739651" cy="917496"/>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B81F9AFA-764D-6944-BF99-AED88C5CED50}"/>
              </a:ext>
            </a:extLst>
          </p:cNvPr>
          <p:cNvCxnSpPr>
            <a:cxnSpLocks/>
            <a:stCxn id="8" idx="1"/>
          </p:cNvCxnSpPr>
          <p:nvPr/>
        </p:nvCxnSpPr>
        <p:spPr>
          <a:xfrm flipH="1" flipV="1">
            <a:off x="1807944" y="2889613"/>
            <a:ext cx="1245797" cy="2137600"/>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B96CD4B1-A525-9A48-A052-2B18CC85911D}"/>
              </a:ext>
            </a:extLst>
          </p:cNvPr>
          <p:cNvCxnSpPr>
            <a:cxnSpLocks/>
            <a:endCxn id="3" idx="6"/>
          </p:cNvCxnSpPr>
          <p:nvPr/>
        </p:nvCxnSpPr>
        <p:spPr>
          <a:xfrm flipH="1" flipV="1">
            <a:off x="2301796" y="2391520"/>
            <a:ext cx="6307029" cy="29941"/>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3890DA96-36DE-AD4E-BF2E-C481BAA9D776}"/>
              </a:ext>
            </a:extLst>
          </p:cNvPr>
          <p:cNvCxnSpPr>
            <a:cxnSpLocks/>
            <a:stCxn id="11" idx="3"/>
          </p:cNvCxnSpPr>
          <p:nvPr/>
        </p:nvCxnSpPr>
        <p:spPr>
          <a:xfrm flipH="1">
            <a:off x="4884506" y="2729815"/>
            <a:ext cx="3876845" cy="750179"/>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D35D4E3B-C0DB-4441-A81A-BFD604468F89}"/>
              </a:ext>
            </a:extLst>
          </p:cNvPr>
          <p:cNvCxnSpPr>
            <a:cxnSpLocks/>
            <a:stCxn id="9" idx="3"/>
            <a:endCxn id="8" idx="7"/>
          </p:cNvCxnSpPr>
          <p:nvPr/>
        </p:nvCxnSpPr>
        <p:spPr>
          <a:xfrm flipH="1">
            <a:off x="3752154" y="4296709"/>
            <a:ext cx="3143097" cy="730505"/>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E8C211E8-EEF7-3444-98E5-858A2F60024A}"/>
              </a:ext>
            </a:extLst>
          </p:cNvPr>
          <p:cNvCxnSpPr>
            <a:cxnSpLocks/>
            <a:stCxn id="10" idx="2"/>
            <a:endCxn id="8" idx="6"/>
          </p:cNvCxnSpPr>
          <p:nvPr/>
        </p:nvCxnSpPr>
        <p:spPr>
          <a:xfrm flipH="1">
            <a:off x="3896801" y="5365508"/>
            <a:ext cx="4719905" cy="0"/>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3F6596BB-FC79-B64B-94AC-A5860AC0E7F1}"/>
              </a:ext>
            </a:extLst>
          </p:cNvPr>
          <p:cNvCxnSpPr>
            <a:cxnSpLocks/>
            <a:stCxn id="10" idx="1"/>
            <a:endCxn id="9" idx="5"/>
          </p:cNvCxnSpPr>
          <p:nvPr/>
        </p:nvCxnSpPr>
        <p:spPr>
          <a:xfrm flipH="1" flipV="1">
            <a:off x="7593664" y="4296709"/>
            <a:ext cx="1167689" cy="730505"/>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5723D30C-0DD5-BA45-A570-C7C3C39A290F}"/>
              </a:ext>
            </a:extLst>
          </p:cNvPr>
          <p:cNvCxnSpPr>
            <a:cxnSpLocks/>
            <a:stCxn id="11" idx="4"/>
            <a:endCxn id="10" idx="0"/>
          </p:cNvCxnSpPr>
          <p:nvPr/>
        </p:nvCxnSpPr>
        <p:spPr>
          <a:xfrm>
            <a:off x="9110558" y="2869941"/>
            <a:ext cx="1" cy="2017148"/>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C2D03F10-772F-964A-8ED9-3A2BC5B0ADCF}"/>
              </a:ext>
            </a:extLst>
          </p:cNvPr>
          <p:cNvSpPr txBox="1"/>
          <p:nvPr/>
        </p:nvSpPr>
        <p:spPr>
          <a:xfrm>
            <a:off x="4307483" y="1881187"/>
            <a:ext cx="1967718" cy="502766"/>
          </a:xfrm>
          <a:prstGeom prst="rect">
            <a:avLst/>
          </a:prstGeom>
          <a:noFill/>
        </p:spPr>
        <p:txBody>
          <a:bodyPr wrap="none" rtlCol="0">
            <a:spAutoFit/>
          </a:bodyPr>
          <a:lstStyle/>
          <a:p>
            <a:r>
              <a:rPr lang="en-US" sz="2667" dirty="0"/>
              <a:t>‘depends on’</a:t>
            </a:r>
          </a:p>
        </p:txBody>
      </p:sp>
      <p:cxnSp>
        <p:nvCxnSpPr>
          <p:cNvPr id="36" name="Straight Arrow Connector 35">
            <a:extLst>
              <a:ext uri="{FF2B5EF4-FFF2-40B4-BE49-F238E27FC236}">
                <a16:creationId xmlns:a16="http://schemas.microsoft.com/office/drawing/2014/main" id="{0A29A519-545C-1346-B338-AEA7D44575BD}"/>
              </a:ext>
            </a:extLst>
          </p:cNvPr>
          <p:cNvCxnSpPr>
            <a:cxnSpLocks/>
            <a:stCxn id="9" idx="2"/>
          </p:cNvCxnSpPr>
          <p:nvPr/>
        </p:nvCxnSpPr>
        <p:spPr>
          <a:xfrm flipH="1" flipV="1">
            <a:off x="4884505" y="3848101"/>
            <a:ext cx="1866099" cy="110313"/>
          </a:xfrm>
          <a:prstGeom prst="straightConnector1">
            <a:avLst/>
          </a:prstGeom>
          <a:ln w="47625">
            <a:headEnd w="lg" len="lg"/>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734911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a:prstGeom prst="rect">
            <a:avLst/>
          </a:prstGeom>
        </p:spPr>
        <p:txBody>
          <a:bodyPr>
            <a:normAutofit/>
          </a:bodyPr>
          <a:lstStyle/>
          <a:p>
            <a:r>
              <a:rPr lang="en-US" dirty="0"/>
              <a:t>Unit Testing without Isolation</a:t>
            </a:r>
          </a:p>
        </p:txBody>
      </p:sp>
      <p:sp>
        <p:nvSpPr>
          <p:cNvPr id="5" name="TextBox 4">
            <a:extLst>
              <a:ext uri="{FF2B5EF4-FFF2-40B4-BE49-F238E27FC236}">
                <a16:creationId xmlns:a16="http://schemas.microsoft.com/office/drawing/2014/main" id="{FDA8A0F1-9220-9F4F-99AA-28DDAB862C61}"/>
              </a:ext>
            </a:extLst>
          </p:cNvPr>
          <p:cNvSpPr txBox="1"/>
          <p:nvPr/>
        </p:nvSpPr>
        <p:spPr>
          <a:xfrm>
            <a:off x="4404085" y="6174514"/>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7" name="Picture 6">
            <a:extLst>
              <a:ext uri="{FF2B5EF4-FFF2-40B4-BE49-F238E27FC236}">
                <a16:creationId xmlns:a16="http://schemas.microsoft.com/office/drawing/2014/main" id="{4CEC13B3-8176-E041-9C54-4CFAEA64FEA0}"/>
              </a:ext>
            </a:extLst>
          </p:cNvPr>
          <p:cNvPicPr>
            <a:picLocks noChangeAspect="1"/>
          </p:cNvPicPr>
          <p:nvPr/>
        </p:nvPicPr>
        <p:blipFill>
          <a:blip r:embed="rId3"/>
          <a:stretch>
            <a:fillRect/>
          </a:stretch>
        </p:blipFill>
        <p:spPr>
          <a:xfrm>
            <a:off x="696844" y="1657237"/>
            <a:ext cx="10414667" cy="3410009"/>
          </a:xfrm>
          <a:prstGeom prst="rect">
            <a:avLst/>
          </a:prstGeom>
        </p:spPr>
      </p:pic>
    </p:spTree>
    <p:extLst>
      <p:ext uri="{BB962C8B-B14F-4D97-AF65-F5344CB8AC3E}">
        <p14:creationId xmlns:p14="http://schemas.microsoft.com/office/powerpoint/2010/main" val="20597928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a:prstGeom prst="rect">
            <a:avLst/>
          </a:prstGeom>
        </p:spPr>
        <p:txBody>
          <a:bodyPr>
            <a:normAutofit/>
          </a:bodyPr>
          <a:lstStyle/>
          <a:p>
            <a:r>
              <a:rPr lang="en-US" dirty="0"/>
              <a:t>Unit Testing with Isolation</a:t>
            </a:r>
          </a:p>
        </p:txBody>
      </p:sp>
      <p:sp>
        <p:nvSpPr>
          <p:cNvPr id="5" name="TextBox 4">
            <a:extLst>
              <a:ext uri="{FF2B5EF4-FFF2-40B4-BE49-F238E27FC236}">
                <a16:creationId xmlns:a16="http://schemas.microsoft.com/office/drawing/2014/main" id="{FDA8A0F1-9220-9F4F-99AA-28DDAB862C61}"/>
              </a:ext>
            </a:extLst>
          </p:cNvPr>
          <p:cNvSpPr txBox="1"/>
          <p:nvPr/>
        </p:nvSpPr>
        <p:spPr>
          <a:xfrm>
            <a:off x="5082741" y="6188332"/>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4" name="Picture 3">
            <a:extLst>
              <a:ext uri="{FF2B5EF4-FFF2-40B4-BE49-F238E27FC236}">
                <a16:creationId xmlns:a16="http://schemas.microsoft.com/office/drawing/2014/main" id="{4886D13E-82CB-1244-9A2E-05747ADEE595}"/>
              </a:ext>
            </a:extLst>
          </p:cNvPr>
          <p:cNvPicPr>
            <a:picLocks noChangeAspect="1"/>
          </p:cNvPicPr>
          <p:nvPr/>
        </p:nvPicPr>
        <p:blipFill>
          <a:blip r:embed="rId3"/>
          <a:stretch>
            <a:fillRect/>
          </a:stretch>
        </p:blipFill>
        <p:spPr>
          <a:xfrm>
            <a:off x="721756" y="1485632"/>
            <a:ext cx="11417691" cy="4328005"/>
          </a:xfrm>
          <a:prstGeom prst="rect">
            <a:avLst/>
          </a:prstGeom>
        </p:spPr>
      </p:pic>
    </p:spTree>
    <p:extLst>
      <p:ext uri="{BB962C8B-B14F-4D97-AF65-F5344CB8AC3E}">
        <p14:creationId xmlns:p14="http://schemas.microsoft.com/office/powerpoint/2010/main" val="40378605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61D24F-F635-3E44-89E6-00B762244D23}"/>
              </a:ext>
            </a:extLst>
          </p:cNvPr>
          <p:cNvPicPr>
            <a:picLocks noChangeAspect="1"/>
          </p:cNvPicPr>
          <p:nvPr/>
        </p:nvPicPr>
        <p:blipFill>
          <a:blip r:embed="rId3"/>
          <a:stretch>
            <a:fillRect/>
          </a:stretch>
        </p:blipFill>
        <p:spPr>
          <a:xfrm>
            <a:off x="8077162" y="550126"/>
            <a:ext cx="4043247" cy="4043247"/>
          </a:xfrm>
          <a:prstGeom prst="rect">
            <a:avLst/>
          </a:prstGeom>
        </p:spPr>
      </p:pic>
      <p:sp>
        <p:nvSpPr>
          <p:cNvPr id="2" name="Title 1">
            <a:extLst>
              <a:ext uri="{FF2B5EF4-FFF2-40B4-BE49-F238E27FC236}">
                <a16:creationId xmlns:a16="http://schemas.microsoft.com/office/drawing/2014/main" id="{0E36A120-036E-A849-9B81-B2A4242164CB}"/>
              </a:ext>
            </a:extLst>
          </p:cNvPr>
          <p:cNvSpPr>
            <a:spLocks noGrp="1"/>
          </p:cNvSpPr>
          <p:nvPr>
            <p:ph type="title"/>
          </p:nvPr>
        </p:nvSpPr>
        <p:spPr>
          <a:xfrm>
            <a:off x="0" y="541395"/>
            <a:ext cx="10515600" cy="1325563"/>
          </a:xfrm>
          <a:prstGeom prst="rect">
            <a:avLst/>
          </a:prstGeom>
        </p:spPr>
        <p:txBody>
          <a:bodyPr/>
          <a:lstStyle/>
          <a:p>
            <a:r>
              <a:rPr lang="en-US" dirty="0"/>
              <a:t>But…legacy code…</a:t>
            </a:r>
          </a:p>
        </p:txBody>
      </p:sp>
      <p:sp>
        <p:nvSpPr>
          <p:cNvPr id="3" name="Content Placeholder 2">
            <a:extLst>
              <a:ext uri="{FF2B5EF4-FFF2-40B4-BE49-F238E27FC236}">
                <a16:creationId xmlns:a16="http://schemas.microsoft.com/office/drawing/2014/main" id="{A97FC865-DF8A-F74D-B74B-99F48469941C}"/>
              </a:ext>
            </a:extLst>
          </p:cNvPr>
          <p:cNvSpPr>
            <a:spLocks noGrp="1"/>
          </p:cNvSpPr>
          <p:nvPr>
            <p:ph idx="4294967295"/>
          </p:nvPr>
        </p:nvSpPr>
        <p:spPr/>
        <p:txBody>
          <a:bodyPr>
            <a:normAutofit lnSpcReduction="10000"/>
          </a:bodyPr>
          <a:lstStyle/>
          <a:p>
            <a:r>
              <a:rPr lang="en-US" dirty="0"/>
              <a:t>The legacy code dilemma</a:t>
            </a:r>
          </a:p>
          <a:p>
            <a:pPr lvl="1"/>
            <a:r>
              <a:rPr lang="en-US" dirty="0"/>
              <a:t>In order to write tests,</a:t>
            </a:r>
            <a:r>
              <a:rPr lang="en-US" baseline="0" dirty="0"/>
              <a:t> you would need to change the code first</a:t>
            </a:r>
          </a:p>
          <a:p>
            <a:pPr lvl="1"/>
            <a:r>
              <a:rPr lang="en-US" baseline="0" dirty="0"/>
              <a:t>In order to safely change the code, you need tests to verify </a:t>
            </a:r>
            <a:br>
              <a:rPr lang="en-US" baseline="0" dirty="0"/>
            </a:br>
            <a:r>
              <a:rPr lang="en-US" baseline="0" dirty="0"/>
              <a:t>you did not break the code</a:t>
            </a:r>
          </a:p>
          <a:p>
            <a:pPr lvl="0"/>
            <a:r>
              <a:rPr lang="en-US" dirty="0"/>
              <a:t>Strategies</a:t>
            </a:r>
          </a:p>
          <a:p>
            <a:pPr lvl="1"/>
            <a:r>
              <a:rPr lang="en-US" dirty="0"/>
              <a:t>Use tools to record input and output of the legacy block</a:t>
            </a:r>
            <a:br>
              <a:rPr lang="en-US" dirty="0"/>
            </a:br>
            <a:r>
              <a:rPr lang="en-US" dirty="0"/>
              <a:t>and replay it after the refactoring</a:t>
            </a:r>
          </a:p>
          <a:p>
            <a:pPr lvl="1"/>
            <a:r>
              <a:rPr lang="en-US" dirty="0"/>
              <a:t>Refactor legacy code into a object-oriented environment to test it there, e.g. convert a report to a class</a:t>
            </a:r>
          </a:p>
          <a:p>
            <a:pPr lvl="1"/>
            <a:r>
              <a:rPr lang="en-US" dirty="0"/>
              <a:t>Hide legacy code behind interfaces to test only your code</a:t>
            </a:r>
          </a:p>
          <a:p>
            <a:pPr lvl="1"/>
            <a:r>
              <a:rPr lang="en-US" dirty="0"/>
              <a:t>Encapsulate additions to legacy code in</a:t>
            </a:r>
            <a:r>
              <a:rPr lang="en-US" baseline="0" dirty="0"/>
              <a:t> methods or classes and only test them in isolation</a:t>
            </a:r>
          </a:p>
        </p:txBody>
      </p:sp>
      <p:sp>
        <p:nvSpPr>
          <p:cNvPr id="8" name="TextBox 7">
            <a:extLst>
              <a:ext uri="{FF2B5EF4-FFF2-40B4-BE49-F238E27FC236}">
                <a16:creationId xmlns:a16="http://schemas.microsoft.com/office/drawing/2014/main" id="{C62F45B8-D33B-EA48-9917-53276AA7851F}"/>
              </a:ext>
            </a:extLst>
          </p:cNvPr>
          <p:cNvSpPr txBox="1"/>
          <p:nvPr/>
        </p:nvSpPr>
        <p:spPr>
          <a:xfrm>
            <a:off x="4404085" y="6174514"/>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Tree>
    <p:extLst>
      <p:ext uri="{BB962C8B-B14F-4D97-AF65-F5344CB8AC3E}">
        <p14:creationId xmlns:p14="http://schemas.microsoft.com/office/powerpoint/2010/main" val="29563677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5290E-F1C0-9441-BC0D-17370C66F86A}"/>
              </a:ext>
            </a:extLst>
          </p:cNvPr>
          <p:cNvSpPr>
            <a:spLocks noGrp="1"/>
          </p:cNvSpPr>
          <p:nvPr>
            <p:ph type="title"/>
          </p:nvPr>
        </p:nvSpPr>
        <p:spPr>
          <a:prstGeom prst="rect">
            <a:avLst/>
          </a:prstGeom>
        </p:spPr>
        <p:txBody>
          <a:bodyPr/>
          <a:lstStyle/>
          <a:p>
            <a:r>
              <a:rPr lang="en-US" dirty="0"/>
              <a:t>Providing Testability for Existing Code</a:t>
            </a:r>
          </a:p>
        </p:txBody>
      </p:sp>
      <p:sp>
        <p:nvSpPr>
          <p:cNvPr id="3" name="Content Placeholder 2">
            <a:extLst>
              <a:ext uri="{FF2B5EF4-FFF2-40B4-BE49-F238E27FC236}">
                <a16:creationId xmlns:a16="http://schemas.microsoft.com/office/drawing/2014/main" id="{EA43C6CB-69B5-3744-A27D-E814B4BC3ADC}"/>
              </a:ext>
            </a:extLst>
          </p:cNvPr>
          <p:cNvSpPr>
            <a:spLocks noGrp="1"/>
          </p:cNvSpPr>
          <p:nvPr>
            <p:ph idx="4294967295"/>
          </p:nvPr>
        </p:nvSpPr>
        <p:spPr>
          <a:xfrm>
            <a:off x="7881938" y="1898650"/>
            <a:ext cx="4310062" cy="4278313"/>
          </a:xfrm>
        </p:spPr>
        <p:txBody>
          <a:bodyPr>
            <a:normAutofit/>
          </a:bodyPr>
          <a:lstStyle/>
          <a:p>
            <a:r>
              <a:rPr lang="en-US" dirty="0"/>
              <a:t>Convert a report to a class</a:t>
            </a:r>
          </a:p>
          <a:p>
            <a:pPr lvl="1"/>
            <a:r>
              <a:rPr lang="en-US" dirty="0"/>
              <a:t>Replace report code with class code</a:t>
            </a:r>
          </a:p>
          <a:p>
            <a:pPr lvl="1"/>
            <a:r>
              <a:rPr lang="en-US" dirty="0"/>
              <a:t>Make class testable</a:t>
            </a:r>
          </a:p>
        </p:txBody>
      </p:sp>
      <p:pic>
        <p:nvPicPr>
          <p:cNvPr id="5" name="Picture 4">
            <a:extLst>
              <a:ext uri="{FF2B5EF4-FFF2-40B4-BE49-F238E27FC236}">
                <a16:creationId xmlns:a16="http://schemas.microsoft.com/office/drawing/2014/main" id="{48CE5832-3912-7642-AC0A-267F3649FDBD}"/>
              </a:ext>
            </a:extLst>
          </p:cNvPr>
          <p:cNvPicPr>
            <a:picLocks noChangeAspect="1"/>
          </p:cNvPicPr>
          <p:nvPr/>
        </p:nvPicPr>
        <p:blipFill>
          <a:blip r:embed="rId3"/>
          <a:stretch>
            <a:fillRect/>
          </a:stretch>
        </p:blipFill>
        <p:spPr>
          <a:xfrm>
            <a:off x="378503" y="1825626"/>
            <a:ext cx="7503924" cy="4319665"/>
          </a:xfrm>
          <a:prstGeom prst="rect">
            <a:avLst/>
          </a:prstGeom>
        </p:spPr>
      </p:pic>
      <p:sp>
        <p:nvSpPr>
          <p:cNvPr id="8" name="TextBox 7">
            <a:extLst>
              <a:ext uri="{FF2B5EF4-FFF2-40B4-BE49-F238E27FC236}">
                <a16:creationId xmlns:a16="http://schemas.microsoft.com/office/drawing/2014/main" id="{FD22DBC2-8213-A242-A7A9-9993BE0A56FF}"/>
              </a:ext>
            </a:extLst>
          </p:cNvPr>
          <p:cNvSpPr txBox="1"/>
          <p:nvPr/>
        </p:nvSpPr>
        <p:spPr>
          <a:xfrm>
            <a:off x="4404085" y="6174514"/>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Tree>
    <p:extLst>
      <p:ext uri="{BB962C8B-B14F-4D97-AF65-F5344CB8AC3E}">
        <p14:creationId xmlns:p14="http://schemas.microsoft.com/office/powerpoint/2010/main" val="28436169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AF72F-CDE2-3D45-B7E3-6412A013CFE7}"/>
              </a:ext>
            </a:extLst>
          </p:cNvPr>
          <p:cNvSpPr>
            <a:spLocks noGrp="1"/>
          </p:cNvSpPr>
          <p:nvPr>
            <p:ph type="title"/>
          </p:nvPr>
        </p:nvSpPr>
        <p:spPr>
          <a:prstGeom prst="rect">
            <a:avLst/>
          </a:prstGeom>
        </p:spPr>
        <p:txBody>
          <a:bodyPr/>
          <a:lstStyle/>
          <a:p>
            <a:r>
              <a:rPr lang="en-US" dirty="0"/>
              <a:t>Introduction</a:t>
            </a:r>
          </a:p>
        </p:txBody>
      </p:sp>
      <p:pic>
        <p:nvPicPr>
          <p:cNvPr id="3" name="Picture 2">
            <a:extLst>
              <a:ext uri="{FF2B5EF4-FFF2-40B4-BE49-F238E27FC236}">
                <a16:creationId xmlns:a16="http://schemas.microsoft.com/office/drawing/2014/main" id="{5729D057-9AE6-F74B-BF5E-73C9F07934E2}"/>
              </a:ext>
            </a:extLst>
          </p:cNvPr>
          <p:cNvPicPr>
            <a:picLocks noChangeAspect="1" noChangeArrowheads="1"/>
          </p:cNvPicPr>
          <p:nvPr/>
        </p:nvPicPr>
        <p:blipFill>
          <a:blip r:embed="rId3"/>
          <a:srcRect/>
          <a:stretch>
            <a:fillRect/>
          </a:stretch>
        </p:blipFill>
        <p:spPr bwMode="auto">
          <a:xfrm>
            <a:off x="6550303" y="1727160"/>
            <a:ext cx="3560699" cy="1809952"/>
          </a:xfrm>
          <a:prstGeom prst="rect">
            <a:avLst/>
          </a:prstGeom>
          <a:ln>
            <a:noFill/>
          </a:ln>
          <a:effectLst>
            <a:outerShdw blurRad="292100" dist="139700" dir="2700000" algn="tl" rotWithShape="0">
              <a:srgbClr val="333333">
                <a:alpha val="65000"/>
              </a:srgbClr>
            </a:outerShdw>
          </a:effectLst>
        </p:spPr>
      </p:pic>
      <p:grpSp>
        <p:nvGrpSpPr>
          <p:cNvPr id="4" name="Group 3">
            <a:extLst>
              <a:ext uri="{FF2B5EF4-FFF2-40B4-BE49-F238E27FC236}">
                <a16:creationId xmlns:a16="http://schemas.microsoft.com/office/drawing/2014/main" id="{58E3F838-1A58-4A47-95BF-9F4E25C1584A}"/>
              </a:ext>
            </a:extLst>
          </p:cNvPr>
          <p:cNvGrpSpPr/>
          <p:nvPr/>
        </p:nvGrpSpPr>
        <p:grpSpPr>
          <a:xfrm>
            <a:off x="5282317" y="4630601"/>
            <a:ext cx="2559682" cy="995245"/>
            <a:chOff x="3203847" y="3432313"/>
            <a:chExt cx="1769205" cy="824920"/>
          </a:xfrm>
        </p:grpSpPr>
        <p:pic>
          <p:nvPicPr>
            <p:cNvPr id="5" name="Picture 4">
              <a:extLst>
                <a:ext uri="{FF2B5EF4-FFF2-40B4-BE49-F238E27FC236}">
                  <a16:creationId xmlns:a16="http://schemas.microsoft.com/office/drawing/2014/main" id="{C1644CE5-FD9F-9B47-9104-2BC576E072E5}"/>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3203847" y="3432313"/>
              <a:ext cx="720256" cy="824920"/>
            </a:xfrm>
            <a:prstGeom prst="rect">
              <a:avLst/>
            </a:prstGeom>
          </p:spPr>
        </p:pic>
        <p:sp>
          <p:nvSpPr>
            <p:cNvPr id="6" name="TextBox 5">
              <a:extLst>
                <a:ext uri="{FF2B5EF4-FFF2-40B4-BE49-F238E27FC236}">
                  <a16:creationId xmlns:a16="http://schemas.microsoft.com/office/drawing/2014/main" id="{4E1EF6EE-424E-EF4F-A4C9-1C20F58012E0}"/>
                </a:ext>
              </a:extLst>
            </p:cNvPr>
            <p:cNvSpPr txBox="1"/>
            <p:nvPr/>
          </p:nvSpPr>
          <p:spPr>
            <a:xfrm>
              <a:off x="3821156" y="3647223"/>
              <a:ext cx="1151896" cy="305939"/>
            </a:xfrm>
            <a:prstGeom prst="rect">
              <a:avLst/>
            </a:prstGeom>
            <a:noFill/>
          </p:spPr>
          <p:txBody>
            <a:bodyPr wrap="none" rtlCol="0">
              <a:spAutoFit/>
            </a:bodyPr>
            <a:lstStyle/>
            <a:p>
              <a:r>
                <a:rPr lang="en-US" sz="1799" dirty="0">
                  <a:solidFill>
                    <a:srgbClr val="38A5CE"/>
                  </a:solidFill>
                </a:rPr>
                <a:t>@</a:t>
              </a:r>
              <a:r>
                <a:rPr lang="en-US" sz="1799" dirty="0" err="1">
                  <a:solidFill>
                    <a:srgbClr val="38A5CE"/>
                  </a:solidFill>
                </a:rPr>
                <a:t>grahamrobbo</a:t>
              </a:r>
              <a:endParaRPr lang="en-AU" sz="1799" dirty="0">
                <a:solidFill>
                  <a:srgbClr val="38A5CE"/>
                </a:solidFill>
              </a:endParaRPr>
            </a:p>
          </p:txBody>
        </p:sp>
      </p:grpSp>
      <p:sp>
        <p:nvSpPr>
          <p:cNvPr id="7" name="TextBox 6">
            <a:extLst>
              <a:ext uri="{FF2B5EF4-FFF2-40B4-BE49-F238E27FC236}">
                <a16:creationId xmlns:a16="http://schemas.microsoft.com/office/drawing/2014/main" id="{EF959054-16DA-BE43-87BA-587CD207156A}"/>
              </a:ext>
            </a:extLst>
          </p:cNvPr>
          <p:cNvSpPr txBox="1"/>
          <p:nvPr/>
        </p:nvSpPr>
        <p:spPr>
          <a:xfrm>
            <a:off x="1800149" y="6258112"/>
            <a:ext cx="1081473" cy="200003"/>
          </a:xfrm>
          <a:prstGeom prst="rect">
            <a:avLst/>
          </a:prstGeom>
          <a:noFill/>
        </p:spPr>
        <p:txBody>
          <a:bodyPr wrap="square" rtlCol="0">
            <a:spAutoFit/>
          </a:bodyPr>
          <a:lstStyle/>
          <a:p>
            <a:r>
              <a:rPr lang="en-US" sz="700" i="1" dirty="0">
                <a:latin typeface="Arial Narrow"/>
                <a:cs typeface="Arial Narrow"/>
              </a:rPr>
              <a:t>*Photo by Martin </a:t>
            </a:r>
            <a:r>
              <a:rPr lang="en-US" sz="700" i="1" dirty="0" err="1">
                <a:latin typeface="Arial Narrow"/>
                <a:cs typeface="Arial Narrow"/>
              </a:rPr>
              <a:t>Gillet</a:t>
            </a:r>
            <a:endParaRPr lang="en-US" sz="700" i="1" dirty="0">
              <a:latin typeface="Arial Narrow"/>
              <a:cs typeface="Arial Narrow"/>
            </a:endParaRPr>
          </a:p>
        </p:txBody>
      </p:sp>
      <p:pic>
        <p:nvPicPr>
          <p:cNvPr id="8" name="Picture 7">
            <a:extLst>
              <a:ext uri="{FF2B5EF4-FFF2-40B4-BE49-F238E27FC236}">
                <a16:creationId xmlns:a16="http://schemas.microsoft.com/office/drawing/2014/main" id="{25E2C138-56D7-3840-BC70-95586D65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1180" y="1717611"/>
            <a:ext cx="3039413" cy="4557687"/>
          </a:xfrm>
          <a:prstGeom prst="ellipse">
            <a:avLst/>
          </a:prstGeom>
          <a:ln>
            <a:noFill/>
          </a:ln>
          <a:effectLst>
            <a:softEdge rad="112500"/>
          </a:effectLst>
        </p:spPr>
      </p:pic>
      <p:pic>
        <p:nvPicPr>
          <p:cNvPr id="9" name="Picture 8">
            <a:extLst>
              <a:ext uri="{FF2B5EF4-FFF2-40B4-BE49-F238E27FC236}">
                <a16:creationId xmlns:a16="http://schemas.microsoft.com/office/drawing/2014/main" id="{FAF25A3B-6436-B74A-B93E-F326BDE18256}"/>
              </a:ext>
            </a:extLst>
          </p:cNvPr>
          <p:cNvPicPr>
            <a:picLocks noChangeAspect="1"/>
          </p:cNvPicPr>
          <p:nvPr/>
        </p:nvPicPr>
        <p:blipFill>
          <a:blip r:embed="rId6"/>
          <a:stretch>
            <a:fillRect/>
          </a:stretch>
        </p:blipFill>
        <p:spPr>
          <a:xfrm>
            <a:off x="7497453" y="5720552"/>
            <a:ext cx="3809008" cy="533261"/>
          </a:xfrm>
          <a:prstGeom prst="rect">
            <a:avLst/>
          </a:prstGeom>
        </p:spPr>
      </p:pic>
    </p:spTree>
    <p:extLst>
      <p:ext uri="{BB962C8B-B14F-4D97-AF65-F5344CB8AC3E}">
        <p14:creationId xmlns:p14="http://schemas.microsoft.com/office/powerpoint/2010/main" val="22938656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49B4E6-6B7E-2640-8585-62A62E39A5E4}"/>
              </a:ext>
            </a:extLst>
          </p:cNvPr>
          <p:cNvPicPr>
            <a:picLocks noChangeAspect="1"/>
          </p:cNvPicPr>
          <p:nvPr/>
        </p:nvPicPr>
        <p:blipFill>
          <a:blip r:embed="rId2"/>
          <a:stretch>
            <a:fillRect/>
          </a:stretch>
        </p:blipFill>
        <p:spPr>
          <a:xfrm>
            <a:off x="1873777" y="634379"/>
            <a:ext cx="7703641" cy="5777732"/>
          </a:xfrm>
          <a:prstGeom prst="rect">
            <a:avLst/>
          </a:prstGeom>
        </p:spPr>
      </p:pic>
      <p:sp>
        <p:nvSpPr>
          <p:cNvPr id="2" name="Title 1">
            <a:extLst>
              <a:ext uri="{FF2B5EF4-FFF2-40B4-BE49-F238E27FC236}">
                <a16:creationId xmlns:a16="http://schemas.microsoft.com/office/drawing/2014/main" id="{BA4B19BA-93EC-E74C-83BE-01053DE7A455}"/>
              </a:ext>
            </a:extLst>
          </p:cNvPr>
          <p:cNvSpPr>
            <a:spLocks noGrp="1"/>
          </p:cNvSpPr>
          <p:nvPr>
            <p:ph type="title"/>
          </p:nvPr>
        </p:nvSpPr>
        <p:spPr>
          <a:prstGeom prst="rect">
            <a:avLst/>
          </a:prstGeom>
        </p:spPr>
        <p:txBody>
          <a:bodyPr/>
          <a:lstStyle/>
          <a:p>
            <a:r>
              <a:rPr lang="en-US" dirty="0"/>
              <a:t>Some Help</a:t>
            </a:r>
          </a:p>
        </p:txBody>
      </p:sp>
    </p:spTree>
    <p:extLst>
      <p:ext uri="{BB962C8B-B14F-4D97-AF65-F5344CB8AC3E}">
        <p14:creationId xmlns:p14="http://schemas.microsoft.com/office/powerpoint/2010/main" val="29918593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7233E-D540-3045-BAFA-CCE69BC2C9C3}"/>
              </a:ext>
            </a:extLst>
          </p:cNvPr>
          <p:cNvSpPr>
            <a:spLocks noGrp="1"/>
          </p:cNvSpPr>
          <p:nvPr>
            <p:ph type="title"/>
          </p:nvPr>
        </p:nvSpPr>
        <p:spPr>
          <a:prstGeom prst="rect">
            <a:avLst/>
          </a:prstGeom>
        </p:spPr>
        <p:txBody>
          <a:bodyPr>
            <a:normAutofit/>
          </a:bodyPr>
          <a:lstStyle/>
          <a:p>
            <a:r>
              <a:rPr lang="en-US" dirty="0"/>
              <a:t>Test Seams</a:t>
            </a:r>
          </a:p>
        </p:txBody>
      </p:sp>
      <p:sp>
        <p:nvSpPr>
          <p:cNvPr id="3" name="Content Placeholder 2">
            <a:extLst>
              <a:ext uri="{FF2B5EF4-FFF2-40B4-BE49-F238E27FC236}">
                <a16:creationId xmlns:a16="http://schemas.microsoft.com/office/drawing/2014/main" id="{59608841-3299-6741-B6B2-1F07F6663EDF}"/>
              </a:ext>
            </a:extLst>
          </p:cNvPr>
          <p:cNvSpPr>
            <a:spLocks noGrp="1"/>
          </p:cNvSpPr>
          <p:nvPr>
            <p:ph idx="4294967295"/>
          </p:nvPr>
        </p:nvSpPr>
        <p:spPr/>
        <p:txBody>
          <a:bodyPr>
            <a:normAutofit fontScale="55000" lnSpcReduction="20000"/>
          </a:bodyPr>
          <a:lstStyle/>
          <a:p>
            <a:pPr marL="0" indent="0">
              <a:buNone/>
            </a:pPr>
            <a:r>
              <a:rPr lang="en-US" dirty="0"/>
              <a:t>Test seams are language constructs designed especially for unit tests and are implemented using the following statements: </a:t>
            </a:r>
          </a:p>
          <a:p>
            <a:pPr marL="0" indent="0">
              <a:buNone/>
            </a:pPr>
            <a:r>
              <a:rPr lang="en-US" b="1" dirty="0">
                <a:solidFill>
                  <a:schemeClr val="accent1"/>
                </a:solidFill>
                <a:latin typeface="Consolas" panose="020B0609020204030204" pitchFamily="49" charset="0"/>
                <a:cs typeface="Consolas" panose="020B0609020204030204" pitchFamily="49" charset="0"/>
              </a:rPr>
              <a:t>TEST-SEAM - END-TEST-SEAM</a:t>
            </a:r>
          </a:p>
          <a:p>
            <a:pPr marL="0" indent="0">
              <a:buNone/>
            </a:pPr>
            <a:r>
              <a:rPr lang="en-US" dirty="0"/>
              <a:t>Defines a test seam as a replaceable area in the production code of a program. </a:t>
            </a:r>
          </a:p>
          <a:p>
            <a:pPr marL="0" indent="0">
              <a:buNone/>
            </a:pPr>
            <a:endParaRPr lang="en-US" sz="4400" b="1" dirty="0">
              <a:solidFill>
                <a:schemeClr val="accent1"/>
              </a:solidFill>
              <a:latin typeface="Consolas" panose="020B0609020204030204" pitchFamily="49" charset="0"/>
              <a:cs typeface="Consolas" panose="020B0609020204030204" pitchFamily="49" charset="0"/>
            </a:endParaRPr>
          </a:p>
          <a:p>
            <a:pPr marL="0" indent="0">
              <a:buNone/>
            </a:pPr>
            <a:r>
              <a:rPr lang="en-US" sz="4400" b="1" dirty="0">
                <a:solidFill>
                  <a:schemeClr val="accent1"/>
                </a:solidFill>
                <a:latin typeface="Consolas" panose="020B0609020204030204" pitchFamily="49" charset="0"/>
                <a:cs typeface="Consolas" panose="020B0609020204030204" pitchFamily="49" charset="0"/>
              </a:rPr>
              <a:t>TEST-INJECTION - END-TEST-INJECTION</a:t>
            </a:r>
          </a:p>
          <a:p>
            <a:pPr marL="0" indent="0">
              <a:buNone/>
            </a:pPr>
            <a:r>
              <a:rPr lang="en-US" dirty="0"/>
              <a:t>Replaces the executable statements of a test seam by the statements of an injection in a test class of the same program. </a:t>
            </a:r>
          </a:p>
          <a:p>
            <a:pPr marL="0" indent="0">
              <a:buNone/>
            </a:pPr>
            <a:endParaRPr lang="en-US" dirty="0"/>
          </a:p>
          <a:p>
            <a:pPr marL="0" indent="0">
              <a:buNone/>
            </a:pPr>
            <a:r>
              <a:rPr lang="en-US" dirty="0"/>
              <a:t>Test seams have the following properties: </a:t>
            </a:r>
          </a:p>
          <a:p>
            <a:r>
              <a:rPr lang="en-US" dirty="0"/>
              <a:t>Test seams are ignored in production use of programs.</a:t>
            </a:r>
          </a:p>
          <a:p>
            <a:r>
              <a:rPr lang="en-US" dirty="0"/>
              <a:t>A program can contain more than one test seam.</a:t>
            </a:r>
          </a:p>
          <a:p>
            <a:r>
              <a:rPr lang="en-US" dirty="0"/>
              <a:t>Multiple injections can be defined for a single test seam.</a:t>
            </a:r>
          </a:p>
          <a:p>
            <a:r>
              <a:rPr lang="en-US" dirty="0"/>
              <a:t>Injections can only be created in test classes that are defined in a test include. Test seams can be used in all executable units of a master program that includes a test include, including local classes and subroutines.</a:t>
            </a:r>
          </a:p>
          <a:p>
            <a:r>
              <a:rPr lang="en-US" dirty="0"/>
              <a:t>Unit tests can make injections while test methods or the setup method are being executed.</a:t>
            </a:r>
          </a:p>
          <a:p>
            <a:r>
              <a:rPr lang="en-US" dirty="0"/>
              <a:t>If injections are repeated in the same test seam, the last injection is the active injection.</a:t>
            </a:r>
          </a:p>
        </p:txBody>
      </p:sp>
      <p:sp>
        <p:nvSpPr>
          <p:cNvPr id="4" name="TextBox 3">
            <a:extLst>
              <a:ext uri="{FF2B5EF4-FFF2-40B4-BE49-F238E27FC236}">
                <a16:creationId xmlns:a16="http://schemas.microsoft.com/office/drawing/2014/main" id="{ED32DA71-5653-B04D-8690-14C555C52467}"/>
              </a:ext>
            </a:extLst>
          </p:cNvPr>
          <p:cNvSpPr txBox="1"/>
          <p:nvPr/>
        </p:nvSpPr>
        <p:spPr>
          <a:xfrm>
            <a:off x="3325797" y="6187051"/>
            <a:ext cx="5489003" cy="256545"/>
          </a:xfrm>
          <a:prstGeom prst="rect">
            <a:avLst/>
          </a:prstGeom>
          <a:noFill/>
        </p:spPr>
        <p:txBody>
          <a:bodyPr wrap="none" rtlCol="0">
            <a:spAutoFit/>
          </a:bodyPr>
          <a:lstStyle/>
          <a:p>
            <a:r>
              <a:rPr lang="en-US" sz="1067" i="1" dirty="0">
                <a:solidFill>
                  <a:schemeClr val="accent1"/>
                </a:solidFill>
              </a:rPr>
              <a:t>Source: https://</a:t>
            </a:r>
            <a:r>
              <a:rPr lang="en-US" sz="1067" i="1" dirty="0" err="1">
                <a:solidFill>
                  <a:schemeClr val="accent1"/>
                </a:solidFill>
              </a:rPr>
              <a:t>help.sap.com</a:t>
            </a:r>
            <a:r>
              <a:rPr lang="en-US" sz="1067" i="1" dirty="0">
                <a:solidFill>
                  <a:schemeClr val="accent1"/>
                </a:solidFill>
              </a:rPr>
              <a:t>/doc/abapdocu_752_index_htm/7.52/</a:t>
            </a:r>
            <a:r>
              <a:rPr lang="en-US" sz="1067" i="1" dirty="0" err="1">
                <a:solidFill>
                  <a:schemeClr val="accent1"/>
                </a:solidFill>
              </a:rPr>
              <a:t>en</a:t>
            </a:r>
            <a:r>
              <a:rPr lang="en-US" sz="1067" i="1" dirty="0">
                <a:solidFill>
                  <a:schemeClr val="accent1"/>
                </a:solidFill>
              </a:rPr>
              <a:t>-US/</a:t>
            </a:r>
            <a:r>
              <a:rPr lang="en-US" sz="1067" i="1" dirty="0" err="1">
                <a:solidFill>
                  <a:schemeClr val="accent1"/>
                </a:solidFill>
              </a:rPr>
              <a:t>abentest_seams.htm</a:t>
            </a:r>
            <a:endParaRPr lang="en-US" sz="1067" i="1" dirty="0">
              <a:solidFill>
                <a:schemeClr val="accent1"/>
              </a:solidFill>
            </a:endParaRPr>
          </a:p>
        </p:txBody>
      </p:sp>
      <p:sp>
        <p:nvSpPr>
          <p:cNvPr id="5" name="TextBox 4">
            <a:extLst>
              <a:ext uri="{FF2B5EF4-FFF2-40B4-BE49-F238E27FC236}">
                <a16:creationId xmlns:a16="http://schemas.microsoft.com/office/drawing/2014/main" id="{0D126949-8E9D-D249-9251-17D503CC087C}"/>
              </a:ext>
            </a:extLst>
          </p:cNvPr>
          <p:cNvSpPr txBox="1"/>
          <p:nvPr/>
        </p:nvSpPr>
        <p:spPr>
          <a:xfrm>
            <a:off x="3208073" y="925086"/>
            <a:ext cx="5026441" cy="461665"/>
          </a:xfrm>
          <a:prstGeom prst="rect">
            <a:avLst/>
          </a:prstGeom>
          <a:noFill/>
        </p:spPr>
        <p:txBody>
          <a:bodyPr wrap="none" rtlCol="0">
            <a:spAutoFit/>
          </a:bodyPr>
          <a:lstStyle/>
          <a:p>
            <a:r>
              <a:rPr lang="en-AU" sz="2400" dirty="0">
                <a:solidFill>
                  <a:srgbClr val="0E5A9A"/>
                </a:solidFill>
              </a:rPr>
              <a:t>SAP NetWeaver AS ABAP 7.50 onwards</a:t>
            </a:r>
            <a:endParaRPr lang="en-US" sz="2400" dirty="0">
              <a:solidFill>
                <a:srgbClr val="0E5A9A"/>
              </a:solidFill>
            </a:endParaRPr>
          </a:p>
        </p:txBody>
      </p:sp>
    </p:spTree>
    <p:extLst>
      <p:ext uri="{BB962C8B-B14F-4D97-AF65-F5344CB8AC3E}">
        <p14:creationId xmlns:p14="http://schemas.microsoft.com/office/powerpoint/2010/main" val="3453027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430C13-36D9-A84E-BD98-BB937BE62BC4}"/>
              </a:ext>
            </a:extLst>
          </p:cNvPr>
          <p:cNvPicPr>
            <a:picLocks noChangeAspect="1"/>
          </p:cNvPicPr>
          <p:nvPr/>
        </p:nvPicPr>
        <p:blipFill>
          <a:blip r:embed="rId2"/>
          <a:stretch>
            <a:fillRect/>
          </a:stretch>
        </p:blipFill>
        <p:spPr>
          <a:xfrm>
            <a:off x="0" y="2758"/>
            <a:ext cx="12192000" cy="6852484"/>
          </a:xfrm>
          <a:prstGeom prst="rect">
            <a:avLst/>
          </a:prstGeom>
        </p:spPr>
      </p:pic>
      <p:sp>
        <p:nvSpPr>
          <p:cNvPr id="2" name="Title 1">
            <a:extLst>
              <a:ext uri="{FF2B5EF4-FFF2-40B4-BE49-F238E27FC236}">
                <a16:creationId xmlns:a16="http://schemas.microsoft.com/office/drawing/2014/main" id="{C34503FD-07D4-2E46-9B85-D02AB177894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2270923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a:prstGeom prst="rect">
            <a:avLst/>
          </a:prstGeom>
        </p:spPr>
        <p:txBody>
          <a:bodyPr>
            <a:normAutofit/>
          </a:bodyPr>
          <a:lstStyle/>
          <a:p>
            <a:r>
              <a:rPr lang="en-US" dirty="0"/>
              <a:t>ABAP Test Seams Injection</a:t>
            </a:r>
          </a:p>
        </p:txBody>
      </p:sp>
      <p:sp>
        <p:nvSpPr>
          <p:cNvPr id="5" name="TextBox 4">
            <a:extLst>
              <a:ext uri="{FF2B5EF4-FFF2-40B4-BE49-F238E27FC236}">
                <a16:creationId xmlns:a16="http://schemas.microsoft.com/office/drawing/2014/main" id="{FDA8A0F1-9220-9F4F-99AA-28DDAB862C61}"/>
              </a:ext>
            </a:extLst>
          </p:cNvPr>
          <p:cNvSpPr txBox="1"/>
          <p:nvPr/>
        </p:nvSpPr>
        <p:spPr>
          <a:xfrm>
            <a:off x="5082740" y="6316605"/>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3" name="Picture 2">
            <a:extLst>
              <a:ext uri="{FF2B5EF4-FFF2-40B4-BE49-F238E27FC236}">
                <a16:creationId xmlns:a16="http://schemas.microsoft.com/office/drawing/2014/main" id="{1CDC3700-010C-C949-ADE4-E6F7FE5448FA}"/>
              </a:ext>
            </a:extLst>
          </p:cNvPr>
          <p:cNvPicPr>
            <a:picLocks noChangeAspect="1"/>
          </p:cNvPicPr>
          <p:nvPr/>
        </p:nvPicPr>
        <p:blipFill>
          <a:blip r:embed="rId3"/>
          <a:stretch>
            <a:fillRect/>
          </a:stretch>
        </p:blipFill>
        <p:spPr>
          <a:xfrm>
            <a:off x="1206426" y="1468416"/>
            <a:ext cx="9779147" cy="4821433"/>
          </a:xfrm>
          <a:prstGeom prst="rect">
            <a:avLst/>
          </a:prstGeom>
        </p:spPr>
      </p:pic>
    </p:spTree>
    <p:extLst>
      <p:ext uri="{BB962C8B-B14F-4D97-AF65-F5344CB8AC3E}">
        <p14:creationId xmlns:p14="http://schemas.microsoft.com/office/powerpoint/2010/main" val="12157605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916E8-B06C-BB48-8449-DD2FB86AF921}"/>
              </a:ext>
            </a:extLst>
          </p:cNvPr>
          <p:cNvSpPr>
            <a:spLocks noGrp="1"/>
          </p:cNvSpPr>
          <p:nvPr>
            <p:ph type="title"/>
          </p:nvPr>
        </p:nvSpPr>
        <p:spPr>
          <a:prstGeom prst="rect">
            <a:avLst/>
          </a:prstGeom>
        </p:spPr>
        <p:txBody>
          <a:bodyPr/>
          <a:lstStyle/>
          <a:p>
            <a:r>
              <a:rPr lang="en-US" dirty="0"/>
              <a:t>Test Seams</a:t>
            </a:r>
          </a:p>
        </p:txBody>
      </p:sp>
      <p:sp>
        <p:nvSpPr>
          <p:cNvPr id="3" name="Content Placeholder 2">
            <a:extLst>
              <a:ext uri="{FF2B5EF4-FFF2-40B4-BE49-F238E27FC236}">
                <a16:creationId xmlns:a16="http://schemas.microsoft.com/office/drawing/2014/main" id="{0252B279-FB3F-4347-9DC1-C7690B4256DE}"/>
              </a:ext>
            </a:extLst>
          </p:cNvPr>
          <p:cNvSpPr>
            <a:spLocks noGrp="1"/>
          </p:cNvSpPr>
          <p:nvPr>
            <p:ph idx="4294967295"/>
          </p:nvPr>
        </p:nvSpPr>
        <p:spPr>
          <a:xfrm>
            <a:off x="0" y="1809750"/>
            <a:ext cx="7618413" cy="4351338"/>
          </a:xfrm>
        </p:spPr>
        <p:txBody>
          <a:bodyPr>
            <a:normAutofit fontScale="70000" lnSpcReduction="20000"/>
          </a:bodyPr>
          <a:lstStyle/>
          <a:p>
            <a:pPr marL="0" indent="0" algn="ctr">
              <a:buNone/>
            </a:pPr>
            <a:r>
              <a:rPr lang="en-AU" i="1" dirty="0">
                <a:solidFill>
                  <a:schemeClr val="accent1"/>
                </a:solidFill>
              </a:rPr>
              <a:t>“TEST-SEAMS appear to have no benefit.”</a:t>
            </a:r>
          </a:p>
          <a:p>
            <a:pPr marL="0" indent="0" algn="ctr">
              <a:buNone/>
            </a:pPr>
            <a:endParaRPr lang="en-AU" i="1" dirty="0">
              <a:solidFill>
                <a:schemeClr val="accent1"/>
              </a:solidFill>
            </a:endParaRPr>
          </a:p>
          <a:p>
            <a:pPr marL="0" indent="0" algn="ctr">
              <a:buNone/>
            </a:pPr>
            <a:r>
              <a:rPr lang="en-AU" i="1" dirty="0">
                <a:solidFill>
                  <a:schemeClr val="accent1"/>
                </a:solidFill>
              </a:rPr>
              <a:t>“You have to change the production code and I have found the effort of surrounding something with a test seam is about the same as replacing whatever is surrounded with a call to a method of something that can be doubled.”</a:t>
            </a:r>
          </a:p>
          <a:p>
            <a:pPr marL="0" indent="0" algn="ctr">
              <a:buNone/>
            </a:pPr>
            <a:endParaRPr lang="en-AU" i="1" dirty="0">
              <a:solidFill>
                <a:schemeClr val="accent1"/>
              </a:solidFill>
            </a:endParaRPr>
          </a:p>
          <a:p>
            <a:pPr marL="0" indent="0" algn="ctr">
              <a:buNone/>
            </a:pPr>
            <a:r>
              <a:rPr lang="en-AU" i="1" dirty="0">
                <a:solidFill>
                  <a:schemeClr val="accent1"/>
                </a:solidFill>
              </a:rPr>
              <a:t>“Test seams break the rule that production code should not know it is being tested.” </a:t>
            </a:r>
          </a:p>
          <a:p>
            <a:pPr marL="0" indent="0" algn="ctr">
              <a:buNone/>
            </a:pPr>
            <a:endParaRPr lang="en-AU" i="1" dirty="0">
              <a:solidFill>
                <a:schemeClr val="accent1"/>
              </a:solidFill>
            </a:endParaRPr>
          </a:p>
          <a:p>
            <a:pPr marL="0" indent="0" algn="ctr">
              <a:buNone/>
            </a:pPr>
            <a:r>
              <a:rPr lang="en-AU" sz="6800" i="1" dirty="0">
                <a:solidFill>
                  <a:srgbClr val="FF0000"/>
                </a:solidFill>
              </a:rPr>
              <a:t>“Test Seams are an abomination!”</a:t>
            </a:r>
            <a:endParaRPr lang="en-US" sz="6800" i="1" dirty="0">
              <a:solidFill>
                <a:srgbClr val="FF0000"/>
              </a:solidFill>
            </a:endParaRPr>
          </a:p>
        </p:txBody>
      </p:sp>
      <p:pic>
        <p:nvPicPr>
          <p:cNvPr id="7" name="Picture 6">
            <a:extLst>
              <a:ext uri="{FF2B5EF4-FFF2-40B4-BE49-F238E27FC236}">
                <a16:creationId xmlns:a16="http://schemas.microsoft.com/office/drawing/2014/main" id="{E59A7661-9109-3D45-9F5E-ECACA401AF46}"/>
              </a:ext>
            </a:extLst>
          </p:cNvPr>
          <p:cNvPicPr>
            <a:picLocks noChangeAspect="1"/>
          </p:cNvPicPr>
          <p:nvPr/>
        </p:nvPicPr>
        <p:blipFill>
          <a:blip r:embed="rId2"/>
          <a:stretch>
            <a:fillRect/>
          </a:stretch>
        </p:blipFill>
        <p:spPr>
          <a:xfrm>
            <a:off x="8111781" y="2048212"/>
            <a:ext cx="3785044" cy="3585411"/>
          </a:xfrm>
          <a:prstGeom prst="rect">
            <a:avLst/>
          </a:prstGeom>
        </p:spPr>
      </p:pic>
    </p:spTree>
    <p:extLst>
      <p:ext uri="{BB962C8B-B14F-4D97-AF65-F5344CB8AC3E}">
        <p14:creationId xmlns:p14="http://schemas.microsoft.com/office/powerpoint/2010/main" val="11280338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up)">
                                      <p:cBhvr>
                                        <p:cTn id="17" dur="2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2000"/>
                                        <p:tgtEl>
                                          <p:spTgt spid="3">
                                            <p:txEl>
                                              <p:pRg st="6" end="6"/>
                                            </p:txEl>
                                          </p:spTgt>
                                        </p:tgtEl>
                                      </p:cBhvr>
                                    </p:animEffect>
                                  </p:childTnLst>
                                </p:cTn>
                              </p:par>
                            </p:childTnLst>
                          </p:cTn>
                        </p:par>
                        <p:par>
                          <p:cTn id="23" fill="hold">
                            <p:stCondLst>
                              <p:cond delay="2000"/>
                            </p:stCondLst>
                            <p:childTnLst>
                              <p:par>
                                <p:cTn id="24" presetID="9"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47C3-774E-364E-8B1E-89E82689992A}"/>
              </a:ext>
            </a:extLst>
          </p:cNvPr>
          <p:cNvSpPr>
            <a:spLocks noGrp="1"/>
          </p:cNvSpPr>
          <p:nvPr>
            <p:ph type="title"/>
          </p:nvPr>
        </p:nvSpPr>
        <p:spPr>
          <a:prstGeom prst="rect">
            <a:avLst/>
          </a:prstGeom>
        </p:spPr>
        <p:txBody>
          <a:bodyPr/>
          <a:lstStyle/>
          <a:p>
            <a:r>
              <a:rPr lang="en-US" dirty="0"/>
              <a:t>Writing Testable Code</a:t>
            </a:r>
          </a:p>
        </p:txBody>
      </p:sp>
      <p:graphicFrame>
        <p:nvGraphicFramePr>
          <p:cNvPr id="8" name="Content Placeholder 3">
            <a:extLst>
              <a:ext uri="{FF2B5EF4-FFF2-40B4-BE49-F238E27FC236}">
                <a16:creationId xmlns:a16="http://schemas.microsoft.com/office/drawing/2014/main" id="{66E86FC7-4549-2A46-A4B0-580508B7233E}"/>
              </a:ext>
            </a:extLst>
          </p:cNvPr>
          <p:cNvGraphicFramePr>
            <a:graphicFrameLocks noGrp="1"/>
          </p:cNvGraphicFramePr>
          <p:nvPr>
            <p:ph idx="4294967295"/>
            <p:extLst>
              <p:ext uri="{D42A27DB-BD31-4B8C-83A1-F6EECF244321}">
                <p14:modId xmlns:p14="http://schemas.microsoft.com/office/powerpoint/2010/main" val="3995180365"/>
              </p:ext>
            </p:extLst>
          </p:nvPr>
        </p:nvGraphicFramePr>
        <p:xfrm>
          <a:off x="0" y="1584325"/>
          <a:ext cx="8050213"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a:extLst>
              <a:ext uri="{FF2B5EF4-FFF2-40B4-BE49-F238E27FC236}">
                <a16:creationId xmlns:a16="http://schemas.microsoft.com/office/drawing/2014/main" id="{C1F2EEE8-BF4C-C54E-926F-0A48C5A113C0}"/>
              </a:ext>
            </a:extLst>
          </p:cNvPr>
          <p:cNvSpPr/>
          <p:nvPr/>
        </p:nvSpPr>
        <p:spPr>
          <a:xfrm>
            <a:off x="8714663" y="1809633"/>
            <a:ext cx="2242616" cy="842351"/>
          </a:xfrm>
          <a:prstGeom prst="rect">
            <a:avLst/>
          </a:prstGeom>
          <a:solidFill>
            <a:srgbClr val="305EF3"/>
          </a:solidFill>
          <a:ln>
            <a:solidFill>
              <a:srgbClr val="305EF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Code Under Test</a:t>
            </a:r>
          </a:p>
        </p:txBody>
      </p:sp>
      <p:sp>
        <p:nvSpPr>
          <p:cNvPr id="13" name="Rectangle 12">
            <a:extLst>
              <a:ext uri="{FF2B5EF4-FFF2-40B4-BE49-F238E27FC236}">
                <a16:creationId xmlns:a16="http://schemas.microsoft.com/office/drawing/2014/main" id="{149E9B4D-1CFD-B84A-AADD-059CD93E59EB}"/>
              </a:ext>
            </a:extLst>
          </p:cNvPr>
          <p:cNvSpPr/>
          <p:nvPr/>
        </p:nvSpPr>
        <p:spPr>
          <a:xfrm>
            <a:off x="8714663" y="3685895"/>
            <a:ext cx="2242616" cy="842351"/>
          </a:xfrm>
          <a:prstGeom prst="rect">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Dependency</a:t>
            </a:r>
          </a:p>
        </p:txBody>
      </p:sp>
      <p:cxnSp>
        <p:nvCxnSpPr>
          <p:cNvPr id="15" name="Straight Arrow Connector 14">
            <a:extLst>
              <a:ext uri="{FF2B5EF4-FFF2-40B4-BE49-F238E27FC236}">
                <a16:creationId xmlns:a16="http://schemas.microsoft.com/office/drawing/2014/main" id="{5C7DD718-4CFC-BD40-8C58-AAD483912EBC}"/>
              </a:ext>
            </a:extLst>
          </p:cNvPr>
          <p:cNvCxnSpPr>
            <a:stCxn id="12" idx="2"/>
            <a:endCxn id="13" idx="0"/>
          </p:cNvCxnSpPr>
          <p:nvPr/>
        </p:nvCxnSpPr>
        <p:spPr>
          <a:xfrm>
            <a:off x="9835971" y="2651983"/>
            <a:ext cx="0" cy="1033912"/>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pic>
        <p:nvPicPr>
          <p:cNvPr id="16" name="Picture 15">
            <a:extLst>
              <a:ext uri="{FF2B5EF4-FFF2-40B4-BE49-F238E27FC236}">
                <a16:creationId xmlns:a16="http://schemas.microsoft.com/office/drawing/2014/main" id="{70237042-C27D-A447-8CA9-F63F1CC72BC5}"/>
              </a:ext>
            </a:extLst>
          </p:cNvPr>
          <p:cNvPicPr>
            <a:picLocks noChangeAspect="1"/>
          </p:cNvPicPr>
          <p:nvPr/>
        </p:nvPicPr>
        <p:blipFill>
          <a:blip r:embed="rId8"/>
          <a:stretch>
            <a:fillRect/>
          </a:stretch>
        </p:blipFill>
        <p:spPr>
          <a:xfrm rot="2662187">
            <a:off x="11045516" y="3666363"/>
            <a:ext cx="881416" cy="881416"/>
          </a:xfrm>
          <a:prstGeom prst="rect">
            <a:avLst/>
          </a:prstGeom>
        </p:spPr>
      </p:pic>
    </p:spTree>
    <p:extLst>
      <p:ext uri="{BB962C8B-B14F-4D97-AF65-F5344CB8AC3E}">
        <p14:creationId xmlns:p14="http://schemas.microsoft.com/office/powerpoint/2010/main" val="39757909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2000"/>
                                        <p:tgtEl>
                                          <p:spTgt spid="15"/>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2000"/>
                                        <p:tgtEl>
                                          <p:spTgt spid="13"/>
                                        </p:tgtEl>
                                      </p:cBhvr>
                                    </p:animEffect>
                                  </p:childTnLst>
                                </p:cTn>
                              </p:par>
                            </p:childTnLst>
                          </p:cTn>
                        </p:par>
                        <p:par>
                          <p:cTn id="12" fill="hold">
                            <p:stCondLst>
                              <p:cond delay="4000"/>
                            </p:stCondLst>
                            <p:childTnLst>
                              <p:par>
                                <p:cTn id="13" presetID="12" presetClass="entr" presetSubtype="2"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p:tgtEl>
                                          <p:spTgt spid="16"/>
                                        </p:tgtEl>
                                        <p:attrNameLst>
                                          <p:attrName>ppt_x</p:attrName>
                                        </p:attrNameLst>
                                      </p:cBhvr>
                                      <p:tavLst>
                                        <p:tav tm="0">
                                          <p:val>
                                            <p:strVal val="#ppt_x+#ppt_w*1.125000"/>
                                          </p:val>
                                        </p:tav>
                                        <p:tav tm="100000">
                                          <p:val>
                                            <p:strVal val="#ppt_x"/>
                                          </p:val>
                                        </p:tav>
                                      </p:tavLst>
                                    </p:anim>
                                    <p:animEffect transition="in" filter="wipe(left)">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9D2B5-3B59-E14F-B041-29DF10C5C9EE}"/>
              </a:ext>
            </a:extLst>
          </p:cNvPr>
          <p:cNvSpPr>
            <a:spLocks noGrp="1"/>
          </p:cNvSpPr>
          <p:nvPr>
            <p:ph type="title"/>
          </p:nvPr>
        </p:nvSpPr>
        <p:spPr>
          <a:prstGeom prst="rect">
            <a:avLst/>
          </a:prstGeom>
        </p:spPr>
        <p:txBody>
          <a:bodyPr/>
          <a:lstStyle/>
          <a:p>
            <a:r>
              <a:rPr lang="en-US" dirty="0"/>
              <a:t>Dependency Injection</a:t>
            </a:r>
          </a:p>
        </p:txBody>
      </p:sp>
      <p:sp>
        <p:nvSpPr>
          <p:cNvPr id="3" name="Content Placeholder 2">
            <a:extLst>
              <a:ext uri="{FF2B5EF4-FFF2-40B4-BE49-F238E27FC236}">
                <a16:creationId xmlns:a16="http://schemas.microsoft.com/office/drawing/2014/main" id="{AF2EA583-7D8C-034C-A303-99FF3687CDFA}"/>
              </a:ext>
            </a:extLst>
          </p:cNvPr>
          <p:cNvSpPr>
            <a:spLocks noGrp="1"/>
          </p:cNvSpPr>
          <p:nvPr>
            <p:ph idx="4294967295"/>
          </p:nvPr>
        </p:nvSpPr>
        <p:spPr/>
        <p:txBody>
          <a:bodyPr>
            <a:normAutofit/>
          </a:bodyPr>
          <a:lstStyle/>
          <a:p>
            <a:r>
              <a:rPr lang="en-US" dirty="0"/>
              <a:t>Eliminate dependencies</a:t>
            </a:r>
          </a:p>
          <a:p>
            <a:pPr lvl="1"/>
            <a:r>
              <a:rPr lang="en-US" dirty="0"/>
              <a:t>Separate concerns into smaller classes for each dependency</a:t>
            </a:r>
          </a:p>
          <a:p>
            <a:pPr lvl="2"/>
            <a:r>
              <a:rPr lang="en-US" dirty="0"/>
              <a:t>Database</a:t>
            </a:r>
          </a:p>
          <a:p>
            <a:pPr lvl="2"/>
            <a:r>
              <a:rPr lang="en-US" dirty="0"/>
              <a:t>User</a:t>
            </a:r>
          </a:p>
          <a:p>
            <a:pPr lvl="2"/>
            <a:r>
              <a:rPr lang="en-US" dirty="0"/>
              <a:t>External System</a:t>
            </a:r>
          </a:p>
          <a:p>
            <a:pPr lvl="2"/>
            <a:r>
              <a:rPr lang="en-US" dirty="0"/>
              <a:t>Printer</a:t>
            </a:r>
          </a:p>
          <a:p>
            <a:pPr lvl="2"/>
            <a:r>
              <a:rPr lang="en-US" dirty="0"/>
              <a:t>Etc.</a:t>
            </a:r>
          </a:p>
          <a:p>
            <a:r>
              <a:rPr lang="en-US" dirty="0"/>
              <a:t>Implement test doubles</a:t>
            </a:r>
          </a:p>
          <a:p>
            <a:endParaRPr lang="en-US" dirty="0"/>
          </a:p>
        </p:txBody>
      </p:sp>
      <p:pic>
        <p:nvPicPr>
          <p:cNvPr id="7" name="Picture 6">
            <a:extLst>
              <a:ext uri="{FF2B5EF4-FFF2-40B4-BE49-F238E27FC236}">
                <a16:creationId xmlns:a16="http://schemas.microsoft.com/office/drawing/2014/main" id="{B46F1136-867A-F443-BD89-25AD0C9D4633}"/>
              </a:ext>
            </a:extLst>
          </p:cNvPr>
          <p:cNvPicPr>
            <a:picLocks noChangeAspect="1"/>
          </p:cNvPicPr>
          <p:nvPr/>
        </p:nvPicPr>
        <p:blipFill>
          <a:blip r:embed="rId2"/>
          <a:stretch>
            <a:fillRect/>
          </a:stretch>
        </p:blipFill>
        <p:spPr>
          <a:xfrm>
            <a:off x="5376472" y="2728000"/>
            <a:ext cx="6366053" cy="2809709"/>
          </a:xfrm>
          <a:prstGeom prst="rect">
            <a:avLst/>
          </a:prstGeom>
        </p:spPr>
      </p:pic>
      <p:sp>
        <p:nvSpPr>
          <p:cNvPr id="8" name="TextBox 7">
            <a:extLst>
              <a:ext uri="{FF2B5EF4-FFF2-40B4-BE49-F238E27FC236}">
                <a16:creationId xmlns:a16="http://schemas.microsoft.com/office/drawing/2014/main" id="{7E30115A-05F5-D44F-B028-E59BC3251CFB}"/>
              </a:ext>
            </a:extLst>
          </p:cNvPr>
          <p:cNvSpPr txBox="1"/>
          <p:nvPr/>
        </p:nvSpPr>
        <p:spPr>
          <a:xfrm>
            <a:off x="3324729" y="6104195"/>
            <a:ext cx="5514651" cy="256545"/>
          </a:xfrm>
          <a:prstGeom prst="rect">
            <a:avLst/>
          </a:prstGeom>
          <a:noFill/>
        </p:spPr>
        <p:txBody>
          <a:bodyPr wrap="none" rtlCol="0">
            <a:spAutoFit/>
          </a:bodyPr>
          <a:lstStyle/>
          <a:p>
            <a:r>
              <a:rPr lang="en-US" sz="1067" i="1" dirty="0">
                <a:solidFill>
                  <a:schemeClr val="accent1"/>
                </a:solidFill>
              </a:rPr>
              <a:t>Image credit: https://</a:t>
            </a:r>
            <a:r>
              <a:rPr lang="en-US" sz="1067" i="1" dirty="0" err="1">
                <a:solidFill>
                  <a:schemeClr val="accent1"/>
                </a:solidFill>
              </a:rPr>
              <a:t>blogs.sap.com</a:t>
            </a:r>
            <a:r>
              <a:rPr lang="en-US" sz="1067" i="1" dirty="0">
                <a:solidFill>
                  <a:schemeClr val="accent1"/>
                </a:solidFill>
              </a:rPr>
              <a:t>/2015/01/05/</a:t>
            </a:r>
            <a:r>
              <a:rPr lang="en-US" sz="1067" i="1" dirty="0" err="1">
                <a:solidFill>
                  <a:schemeClr val="accent1"/>
                </a:solidFill>
              </a:rPr>
              <a:t>abap</a:t>
            </a:r>
            <a:r>
              <a:rPr lang="en-US" sz="1067" i="1" dirty="0">
                <a:solidFill>
                  <a:schemeClr val="accent1"/>
                </a:solidFill>
              </a:rPr>
              <a:t>-test-double-framework-an-introduction/</a:t>
            </a:r>
          </a:p>
        </p:txBody>
      </p:sp>
    </p:spTree>
    <p:extLst>
      <p:ext uri="{BB962C8B-B14F-4D97-AF65-F5344CB8AC3E}">
        <p14:creationId xmlns:p14="http://schemas.microsoft.com/office/powerpoint/2010/main" val="8596944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F4628-9D16-A24A-B499-CBD8AA3708AF}"/>
              </a:ext>
            </a:extLst>
          </p:cNvPr>
          <p:cNvPicPr>
            <a:picLocks noChangeAspect="1"/>
          </p:cNvPicPr>
          <p:nvPr/>
        </p:nvPicPr>
        <p:blipFill>
          <a:blip r:embed="rId3"/>
          <a:stretch>
            <a:fillRect/>
          </a:stretch>
        </p:blipFill>
        <p:spPr>
          <a:xfrm>
            <a:off x="6998861" y="1475082"/>
            <a:ext cx="5193139" cy="4238977"/>
          </a:xfrm>
          <a:prstGeom prst="rect">
            <a:avLst/>
          </a:prstGeom>
        </p:spPr>
      </p:pic>
      <p:sp>
        <p:nvSpPr>
          <p:cNvPr id="2" name="Title 1">
            <a:extLst>
              <a:ext uri="{FF2B5EF4-FFF2-40B4-BE49-F238E27FC236}">
                <a16:creationId xmlns:a16="http://schemas.microsoft.com/office/drawing/2014/main" id="{1CC4ED15-4D1E-7342-9B7E-063440F89F58}"/>
              </a:ext>
            </a:extLst>
          </p:cNvPr>
          <p:cNvSpPr>
            <a:spLocks noGrp="1"/>
          </p:cNvSpPr>
          <p:nvPr>
            <p:ph type="title"/>
          </p:nvPr>
        </p:nvSpPr>
        <p:spPr>
          <a:prstGeom prst="rect">
            <a:avLst/>
          </a:prstGeom>
        </p:spPr>
        <p:txBody>
          <a:bodyPr/>
          <a:lstStyle/>
          <a:p>
            <a:r>
              <a:rPr lang="en-US" dirty="0"/>
              <a:t>Dependency Lookup Example</a:t>
            </a:r>
          </a:p>
        </p:txBody>
      </p:sp>
      <p:sp>
        <p:nvSpPr>
          <p:cNvPr id="3" name="Content Placeholder 2">
            <a:extLst>
              <a:ext uri="{FF2B5EF4-FFF2-40B4-BE49-F238E27FC236}">
                <a16:creationId xmlns:a16="http://schemas.microsoft.com/office/drawing/2014/main" id="{DB99E682-4E66-444A-883D-CFC3A3BBB7E7}"/>
              </a:ext>
            </a:extLst>
          </p:cNvPr>
          <p:cNvSpPr>
            <a:spLocks noGrp="1"/>
          </p:cNvSpPr>
          <p:nvPr>
            <p:ph idx="4294967295"/>
          </p:nvPr>
        </p:nvSpPr>
        <p:spPr>
          <a:xfrm>
            <a:off x="0" y="1497013"/>
            <a:ext cx="6580188" cy="4351337"/>
          </a:xfrm>
        </p:spPr>
        <p:txBody>
          <a:bodyPr>
            <a:normAutofit/>
          </a:bodyPr>
          <a:lstStyle/>
          <a:p>
            <a:pPr marL="0" indent="0">
              <a:buNone/>
            </a:pPr>
            <a:r>
              <a:rPr lang="en-US" sz="2133" b="1" dirty="0"/>
              <a:t>The Goal</a:t>
            </a:r>
          </a:p>
          <a:p>
            <a:pPr marL="457189" lvl="1" indent="0">
              <a:buNone/>
            </a:pPr>
            <a:r>
              <a:rPr lang="en-AU" sz="2133" dirty="0">
                <a:solidFill>
                  <a:schemeClr val="tx1">
                    <a:lumMod val="75000"/>
                    <a:lumOff val="25000"/>
                  </a:schemeClr>
                </a:solidFill>
              </a:rPr>
              <a:t>Classes of more abstract levels shall not depend on classes on more detailed levels</a:t>
            </a:r>
          </a:p>
          <a:p>
            <a:pPr marL="457189" lvl="1" indent="0">
              <a:buNone/>
            </a:pPr>
            <a:r>
              <a:rPr lang="en-AU" sz="2133" dirty="0">
                <a:solidFill>
                  <a:schemeClr val="tx1">
                    <a:lumMod val="75000"/>
                    <a:lumOff val="25000"/>
                  </a:schemeClr>
                </a:solidFill>
              </a:rPr>
              <a:t>Classes shall only depend on abstractions, e.g. interfaces</a:t>
            </a:r>
          </a:p>
          <a:p>
            <a:pPr marL="0" indent="0">
              <a:buNone/>
            </a:pPr>
            <a:r>
              <a:rPr lang="en-AU" sz="2133" b="1" dirty="0">
                <a:solidFill>
                  <a:schemeClr val="tx1">
                    <a:lumMod val="75000"/>
                    <a:lumOff val="25000"/>
                  </a:schemeClr>
                </a:solidFill>
              </a:rPr>
              <a:t>The solution</a:t>
            </a:r>
          </a:p>
          <a:p>
            <a:pPr marL="457189" lvl="1" indent="0">
              <a:buNone/>
            </a:pPr>
            <a:r>
              <a:rPr lang="en-AU" sz="2133" dirty="0">
                <a:solidFill>
                  <a:schemeClr val="tx1">
                    <a:lumMod val="75000"/>
                    <a:lumOff val="25000"/>
                  </a:schemeClr>
                </a:solidFill>
              </a:rPr>
              <a:t>Move the creation of objects to an object factory class</a:t>
            </a:r>
          </a:p>
          <a:p>
            <a:pPr marL="0" indent="0">
              <a:buNone/>
            </a:pPr>
            <a:r>
              <a:rPr lang="en-AU" sz="2133" b="1" dirty="0">
                <a:solidFill>
                  <a:schemeClr val="tx1">
                    <a:lumMod val="75000"/>
                    <a:lumOff val="25000"/>
                  </a:schemeClr>
                </a:solidFill>
              </a:rPr>
              <a:t>The testability advantage</a:t>
            </a:r>
          </a:p>
          <a:p>
            <a:pPr marL="457189" lvl="1" indent="0">
              <a:buNone/>
            </a:pPr>
            <a:r>
              <a:rPr lang="en-AU" sz="2133" dirty="0">
                <a:solidFill>
                  <a:schemeClr val="tx1">
                    <a:lumMod val="75000"/>
                    <a:lumOff val="25000"/>
                  </a:schemeClr>
                </a:solidFill>
              </a:rPr>
              <a:t>Offers a single point of injection for test doubles in unit tests and integration/system tests</a:t>
            </a:r>
          </a:p>
          <a:p>
            <a:pPr lvl="1"/>
            <a:endParaRPr lang="en-AU" sz="2800" dirty="0">
              <a:solidFill>
                <a:schemeClr val="tx1">
                  <a:lumMod val="75000"/>
                  <a:lumOff val="25000"/>
                </a:schemeClr>
              </a:solidFill>
            </a:endParaRPr>
          </a:p>
          <a:p>
            <a:pPr lvl="1"/>
            <a:endParaRPr lang="en-US" dirty="0"/>
          </a:p>
        </p:txBody>
      </p:sp>
      <p:sp>
        <p:nvSpPr>
          <p:cNvPr id="8" name="TextBox 7">
            <a:extLst>
              <a:ext uri="{FF2B5EF4-FFF2-40B4-BE49-F238E27FC236}">
                <a16:creationId xmlns:a16="http://schemas.microsoft.com/office/drawing/2014/main" id="{9D9F7F16-D21A-F24A-A12F-7A994BACD043}"/>
              </a:ext>
            </a:extLst>
          </p:cNvPr>
          <p:cNvSpPr txBox="1"/>
          <p:nvPr/>
        </p:nvSpPr>
        <p:spPr>
          <a:xfrm>
            <a:off x="4404085" y="6174514"/>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4" name="Rectangle 3">
            <a:extLst>
              <a:ext uri="{FF2B5EF4-FFF2-40B4-BE49-F238E27FC236}">
                <a16:creationId xmlns:a16="http://schemas.microsoft.com/office/drawing/2014/main" id="{0D2C4C93-419C-CE4A-9EFE-AC62D07A4BF3}"/>
              </a:ext>
            </a:extLst>
          </p:cNvPr>
          <p:cNvSpPr/>
          <p:nvPr/>
        </p:nvSpPr>
        <p:spPr>
          <a:xfrm>
            <a:off x="0" y="3171825"/>
            <a:ext cx="6372225" cy="241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4FF17E-AAD6-B648-8610-4D498921B55D}"/>
              </a:ext>
            </a:extLst>
          </p:cNvPr>
          <p:cNvSpPr/>
          <p:nvPr/>
        </p:nvSpPr>
        <p:spPr>
          <a:xfrm>
            <a:off x="5819775" y="3557588"/>
            <a:ext cx="6372225" cy="241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5FA8EA7-2FFC-1E41-8074-CB5D0A380469}"/>
              </a:ext>
            </a:extLst>
          </p:cNvPr>
          <p:cNvSpPr/>
          <p:nvPr/>
        </p:nvSpPr>
        <p:spPr>
          <a:xfrm>
            <a:off x="6877050" y="2667000"/>
            <a:ext cx="851984" cy="241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88432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F4628-9D16-A24A-B499-CBD8AA3708AF}"/>
              </a:ext>
            </a:extLst>
          </p:cNvPr>
          <p:cNvPicPr>
            <a:picLocks noChangeAspect="1"/>
          </p:cNvPicPr>
          <p:nvPr/>
        </p:nvPicPr>
        <p:blipFill>
          <a:blip r:embed="rId3"/>
          <a:stretch>
            <a:fillRect/>
          </a:stretch>
        </p:blipFill>
        <p:spPr>
          <a:xfrm>
            <a:off x="6998861" y="1475082"/>
            <a:ext cx="5193139" cy="4238977"/>
          </a:xfrm>
          <a:prstGeom prst="rect">
            <a:avLst/>
          </a:prstGeom>
        </p:spPr>
      </p:pic>
      <p:sp>
        <p:nvSpPr>
          <p:cNvPr id="2" name="Title 1">
            <a:extLst>
              <a:ext uri="{FF2B5EF4-FFF2-40B4-BE49-F238E27FC236}">
                <a16:creationId xmlns:a16="http://schemas.microsoft.com/office/drawing/2014/main" id="{1CC4ED15-4D1E-7342-9B7E-063440F89F58}"/>
              </a:ext>
            </a:extLst>
          </p:cNvPr>
          <p:cNvSpPr>
            <a:spLocks noGrp="1"/>
          </p:cNvSpPr>
          <p:nvPr>
            <p:ph type="title"/>
          </p:nvPr>
        </p:nvSpPr>
        <p:spPr>
          <a:prstGeom prst="rect">
            <a:avLst/>
          </a:prstGeom>
        </p:spPr>
        <p:txBody>
          <a:bodyPr/>
          <a:lstStyle/>
          <a:p>
            <a:r>
              <a:rPr lang="en-US" dirty="0"/>
              <a:t>Dependency Lookup Example</a:t>
            </a:r>
          </a:p>
        </p:txBody>
      </p:sp>
      <p:sp>
        <p:nvSpPr>
          <p:cNvPr id="3" name="Content Placeholder 2">
            <a:extLst>
              <a:ext uri="{FF2B5EF4-FFF2-40B4-BE49-F238E27FC236}">
                <a16:creationId xmlns:a16="http://schemas.microsoft.com/office/drawing/2014/main" id="{DB99E682-4E66-444A-883D-CFC3A3BBB7E7}"/>
              </a:ext>
            </a:extLst>
          </p:cNvPr>
          <p:cNvSpPr>
            <a:spLocks noGrp="1"/>
          </p:cNvSpPr>
          <p:nvPr>
            <p:ph idx="4294967295"/>
          </p:nvPr>
        </p:nvSpPr>
        <p:spPr>
          <a:xfrm>
            <a:off x="0" y="1497013"/>
            <a:ext cx="6580188" cy="4351337"/>
          </a:xfrm>
        </p:spPr>
        <p:txBody>
          <a:bodyPr>
            <a:normAutofit/>
          </a:bodyPr>
          <a:lstStyle/>
          <a:p>
            <a:pPr marL="0" indent="0">
              <a:buNone/>
            </a:pPr>
            <a:r>
              <a:rPr lang="en-US" sz="2133" b="1" dirty="0"/>
              <a:t>The Goal</a:t>
            </a:r>
          </a:p>
          <a:p>
            <a:pPr marL="457189" lvl="1" indent="0">
              <a:buNone/>
            </a:pPr>
            <a:r>
              <a:rPr lang="en-AU" sz="2133" dirty="0">
                <a:solidFill>
                  <a:schemeClr val="tx1">
                    <a:lumMod val="75000"/>
                    <a:lumOff val="25000"/>
                  </a:schemeClr>
                </a:solidFill>
              </a:rPr>
              <a:t>Classes of more abstract levels shall not depend on classes on more detailed levels</a:t>
            </a:r>
          </a:p>
          <a:p>
            <a:pPr marL="457189" lvl="1" indent="0">
              <a:buNone/>
            </a:pPr>
            <a:r>
              <a:rPr lang="en-AU" sz="2133" dirty="0">
                <a:solidFill>
                  <a:schemeClr val="tx1">
                    <a:lumMod val="75000"/>
                    <a:lumOff val="25000"/>
                  </a:schemeClr>
                </a:solidFill>
              </a:rPr>
              <a:t>Classes shall only depend on abstractions, e.g. interfaces</a:t>
            </a:r>
          </a:p>
          <a:p>
            <a:pPr marL="0" indent="0">
              <a:buNone/>
            </a:pPr>
            <a:r>
              <a:rPr lang="en-AU" sz="2133" b="1" dirty="0">
                <a:solidFill>
                  <a:schemeClr val="tx1">
                    <a:lumMod val="75000"/>
                    <a:lumOff val="25000"/>
                  </a:schemeClr>
                </a:solidFill>
              </a:rPr>
              <a:t>The solution</a:t>
            </a:r>
          </a:p>
          <a:p>
            <a:pPr marL="457189" lvl="1" indent="0">
              <a:buNone/>
            </a:pPr>
            <a:r>
              <a:rPr lang="en-AU" sz="2133" dirty="0">
                <a:solidFill>
                  <a:schemeClr val="tx1">
                    <a:lumMod val="75000"/>
                    <a:lumOff val="25000"/>
                  </a:schemeClr>
                </a:solidFill>
              </a:rPr>
              <a:t>Move the creation of objects to an object factory class</a:t>
            </a:r>
          </a:p>
          <a:p>
            <a:pPr marL="0" indent="0">
              <a:buNone/>
            </a:pPr>
            <a:r>
              <a:rPr lang="en-AU" sz="2133" b="1" dirty="0">
                <a:solidFill>
                  <a:schemeClr val="tx1">
                    <a:lumMod val="75000"/>
                    <a:lumOff val="25000"/>
                  </a:schemeClr>
                </a:solidFill>
              </a:rPr>
              <a:t>The testability advantage</a:t>
            </a:r>
          </a:p>
          <a:p>
            <a:pPr marL="457189" lvl="1" indent="0">
              <a:buNone/>
            </a:pPr>
            <a:r>
              <a:rPr lang="en-AU" sz="2133" dirty="0">
                <a:solidFill>
                  <a:schemeClr val="tx1">
                    <a:lumMod val="75000"/>
                    <a:lumOff val="25000"/>
                  </a:schemeClr>
                </a:solidFill>
              </a:rPr>
              <a:t>Offers a single point of injection for test doubles in unit tests and integration/system tests</a:t>
            </a:r>
          </a:p>
          <a:p>
            <a:pPr lvl="1"/>
            <a:endParaRPr lang="en-AU" sz="2800" dirty="0">
              <a:solidFill>
                <a:schemeClr val="tx1">
                  <a:lumMod val="75000"/>
                  <a:lumOff val="25000"/>
                </a:schemeClr>
              </a:solidFill>
            </a:endParaRPr>
          </a:p>
          <a:p>
            <a:pPr lvl="1"/>
            <a:endParaRPr lang="en-US" dirty="0"/>
          </a:p>
        </p:txBody>
      </p:sp>
      <p:sp>
        <p:nvSpPr>
          <p:cNvPr id="8" name="TextBox 7">
            <a:extLst>
              <a:ext uri="{FF2B5EF4-FFF2-40B4-BE49-F238E27FC236}">
                <a16:creationId xmlns:a16="http://schemas.microsoft.com/office/drawing/2014/main" id="{9D9F7F16-D21A-F24A-A12F-7A994BACD043}"/>
              </a:ext>
            </a:extLst>
          </p:cNvPr>
          <p:cNvSpPr txBox="1"/>
          <p:nvPr/>
        </p:nvSpPr>
        <p:spPr>
          <a:xfrm>
            <a:off x="4404085" y="6174514"/>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6" name="Rectangle 5">
            <a:extLst>
              <a:ext uri="{FF2B5EF4-FFF2-40B4-BE49-F238E27FC236}">
                <a16:creationId xmlns:a16="http://schemas.microsoft.com/office/drawing/2014/main" id="{27816971-FCF0-CD48-A842-2008065E4380}"/>
              </a:ext>
            </a:extLst>
          </p:cNvPr>
          <p:cNvSpPr/>
          <p:nvPr/>
        </p:nvSpPr>
        <p:spPr>
          <a:xfrm>
            <a:off x="0" y="4257674"/>
            <a:ext cx="6372225" cy="1590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43825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F4628-9D16-A24A-B499-CBD8AA3708AF}"/>
              </a:ext>
            </a:extLst>
          </p:cNvPr>
          <p:cNvPicPr>
            <a:picLocks noChangeAspect="1"/>
          </p:cNvPicPr>
          <p:nvPr/>
        </p:nvPicPr>
        <p:blipFill>
          <a:blip r:embed="rId3"/>
          <a:stretch>
            <a:fillRect/>
          </a:stretch>
        </p:blipFill>
        <p:spPr>
          <a:xfrm>
            <a:off x="6998861" y="1475082"/>
            <a:ext cx="5193139" cy="4238977"/>
          </a:xfrm>
          <a:prstGeom prst="rect">
            <a:avLst/>
          </a:prstGeom>
        </p:spPr>
      </p:pic>
      <p:sp>
        <p:nvSpPr>
          <p:cNvPr id="2" name="Title 1">
            <a:extLst>
              <a:ext uri="{FF2B5EF4-FFF2-40B4-BE49-F238E27FC236}">
                <a16:creationId xmlns:a16="http://schemas.microsoft.com/office/drawing/2014/main" id="{1CC4ED15-4D1E-7342-9B7E-063440F89F58}"/>
              </a:ext>
            </a:extLst>
          </p:cNvPr>
          <p:cNvSpPr>
            <a:spLocks noGrp="1"/>
          </p:cNvSpPr>
          <p:nvPr>
            <p:ph type="title"/>
          </p:nvPr>
        </p:nvSpPr>
        <p:spPr>
          <a:prstGeom prst="rect">
            <a:avLst/>
          </a:prstGeom>
        </p:spPr>
        <p:txBody>
          <a:bodyPr/>
          <a:lstStyle/>
          <a:p>
            <a:r>
              <a:rPr lang="en-US" dirty="0"/>
              <a:t>Dependency Lookup Example</a:t>
            </a:r>
          </a:p>
        </p:txBody>
      </p:sp>
      <p:sp>
        <p:nvSpPr>
          <p:cNvPr id="3" name="Content Placeholder 2">
            <a:extLst>
              <a:ext uri="{FF2B5EF4-FFF2-40B4-BE49-F238E27FC236}">
                <a16:creationId xmlns:a16="http://schemas.microsoft.com/office/drawing/2014/main" id="{DB99E682-4E66-444A-883D-CFC3A3BBB7E7}"/>
              </a:ext>
            </a:extLst>
          </p:cNvPr>
          <p:cNvSpPr>
            <a:spLocks noGrp="1"/>
          </p:cNvSpPr>
          <p:nvPr>
            <p:ph idx="4294967295"/>
          </p:nvPr>
        </p:nvSpPr>
        <p:spPr>
          <a:xfrm>
            <a:off x="0" y="1497013"/>
            <a:ext cx="6580188" cy="4351337"/>
          </a:xfrm>
        </p:spPr>
        <p:txBody>
          <a:bodyPr>
            <a:normAutofit/>
          </a:bodyPr>
          <a:lstStyle/>
          <a:p>
            <a:pPr marL="0" indent="0">
              <a:buNone/>
            </a:pPr>
            <a:r>
              <a:rPr lang="en-US" sz="2133" b="1" dirty="0"/>
              <a:t>The Goal</a:t>
            </a:r>
          </a:p>
          <a:p>
            <a:pPr marL="457189" lvl="1" indent="0">
              <a:buNone/>
            </a:pPr>
            <a:r>
              <a:rPr lang="en-AU" sz="2133" dirty="0">
                <a:solidFill>
                  <a:schemeClr val="tx1">
                    <a:lumMod val="75000"/>
                    <a:lumOff val="25000"/>
                  </a:schemeClr>
                </a:solidFill>
              </a:rPr>
              <a:t>Classes of more abstract levels shall not depend on classes on more detailed levels</a:t>
            </a:r>
          </a:p>
          <a:p>
            <a:pPr marL="457189" lvl="1" indent="0">
              <a:buNone/>
            </a:pPr>
            <a:r>
              <a:rPr lang="en-AU" sz="2133" dirty="0">
                <a:solidFill>
                  <a:schemeClr val="tx1">
                    <a:lumMod val="75000"/>
                    <a:lumOff val="25000"/>
                  </a:schemeClr>
                </a:solidFill>
              </a:rPr>
              <a:t>Classes shall only depend on abstractions, e.g. interfaces</a:t>
            </a:r>
          </a:p>
          <a:p>
            <a:pPr marL="0" indent="0">
              <a:buNone/>
            </a:pPr>
            <a:r>
              <a:rPr lang="en-AU" sz="2133" b="1" dirty="0">
                <a:solidFill>
                  <a:schemeClr val="tx1">
                    <a:lumMod val="75000"/>
                    <a:lumOff val="25000"/>
                  </a:schemeClr>
                </a:solidFill>
              </a:rPr>
              <a:t>The solution</a:t>
            </a:r>
          </a:p>
          <a:p>
            <a:pPr marL="457189" lvl="1" indent="0">
              <a:buNone/>
            </a:pPr>
            <a:r>
              <a:rPr lang="en-AU" sz="2133" dirty="0">
                <a:solidFill>
                  <a:schemeClr val="tx1">
                    <a:lumMod val="75000"/>
                    <a:lumOff val="25000"/>
                  </a:schemeClr>
                </a:solidFill>
              </a:rPr>
              <a:t>Move the creation of objects to an object factory class</a:t>
            </a:r>
          </a:p>
          <a:p>
            <a:pPr marL="0" indent="0">
              <a:buNone/>
            </a:pPr>
            <a:r>
              <a:rPr lang="en-AU" sz="2133" b="1" dirty="0">
                <a:solidFill>
                  <a:schemeClr val="tx1">
                    <a:lumMod val="75000"/>
                    <a:lumOff val="25000"/>
                  </a:schemeClr>
                </a:solidFill>
              </a:rPr>
              <a:t>The testability advantage</a:t>
            </a:r>
          </a:p>
          <a:p>
            <a:pPr marL="457189" lvl="1" indent="0">
              <a:buNone/>
            </a:pPr>
            <a:r>
              <a:rPr lang="en-AU" sz="2133" dirty="0">
                <a:solidFill>
                  <a:schemeClr val="tx1">
                    <a:lumMod val="75000"/>
                    <a:lumOff val="25000"/>
                  </a:schemeClr>
                </a:solidFill>
              </a:rPr>
              <a:t>Offers a single point of injection for test doubles in unit tests and integration/system tests</a:t>
            </a:r>
          </a:p>
          <a:p>
            <a:pPr lvl="1"/>
            <a:endParaRPr lang="en-AU" sz="2800" dirty="0">
              <a:solidFill>
                <a:schemeClr val="tx1">
                  <a:lumMod val="75000"/>
                  <a:lumOff val="25000"/>
                </a:schemeClr>
              </a:solidFill>
            </a:endParaRPr>
          </a:p>
          <a:p>
            <a:pPr lvl="1"/>
            <a:endParaRPr lang="en-US" dirty="0"/>
          </a:p>
        </p:txBody>
      </p:sp>
      <p:sp>
        <p:nvSpPr>
          <p:cNvPr id="8" name="TextBox 7">
            <a:extLst>
              <a:ext uri="{FF2B5EF4-FFF2-40B4-BE49-F238E27FC236}">
                <a16:creationId xmlns:a16="http://schemas.microsoft.com/office/drawing/2014/main" id="{9D9F7F16-D21A-F24A-A12F-7A994BACD043}"/>
              </a:ext>
            </a:extLst>
          </p:cNvPr>
          <p:cNvSpPr txBox="1"/>
          <p:nvPr/>
        </p:nvSpPr>
        <p:spPr>
          <a:xfrm>
            <a:off x="4404085" y="6174514"/>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Tree>
    <p:extLst>
      <p:ext uri="{BB962C8B-B14F-4D97-AF65-F5344CB8AC3E}">
        <p14:creationId xmlns:p14="http://schemas.microsoft.com/office/powerpoint/2010/main" val="41992630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05E4B-EBE5-5A4A-B009-AE49FC3C07B2}"/>
              </a:ext>
            </a:extLst>
          </p:cNvPr>
          <p:cNvSpPr>
            <a:spLocks noGrp="1"/>
          </p:cNvSpPr>
          <p:nvPr>
            <p:ph type="title"/>
          </p:nvPr>
        </p:nvSpPr>
        <p:spPr>
          <a:prstGeom prst="rect">
            <a:avLst/>
          </a:prstGeom>
        </p:spPr>
        <p:txBody>
          <a:bodyPr/>
          <a:lstStyle/>
          <a:p>
            <a:r>
              <a:rPr lang="en-US" dirty="0"/>
              <a:t>Agenda</a:t>
            </a:r>
          </a:p>
        </p:txBody>
      </p:sp>
      <p:sp>
        <p:nvSpPr>
          <p:cNvPr id="3" name="Text Placeholder 2">
            <a:extLst>
              <a:ext uri="{FF2B5EF4-FFF2-40B4-BE49-F238E27FC236}">
                <a16:creationId xmlns:a16="http://schemas.microsoft.com/office/drawing/2014/main" id="{3996C671-D2A5-BE4F-9A7D-C190275788D8}"/>
              </a:ext>
            </a:extLst>
          </p:cNvPr>
          <p:cNvSpPr>
            <a:spLocks noGrp="1"/>
          </p:cNvSpPr>
          <p:nvPr>
            <p:ph type="body" idx="4294967295"/>
          </p:nvPr>
        </p:nvSpPr>
        <p:spPr>
          <a:xfrm>
            <a:off x="0" y="1825625"/>
            <a:ext cx="10515600" cy="4351338"/>
          </a:xfrm>
          <a:prstGeom prst="rect">
            <a:avLst/>
          </a:prstGeom>
        </p:spPr>
        <p:txBody>
          <a:bodyPr/>
          <a:lstStyle/>
          <a:p>
            <a:r>
              <a:rPr lang="en-US" dirty="0"/>
              <a:t>Why?</a:t>
            </a:r>
          </a:p>
          <a:p>
            <a:r>
              <a:rPr lang="en-US" dirty="0"/>
              <a:t>How?</a:t>
            </a:r>
          </a:p>
          <a:p>
            <a:r>
              <a:rPr lang="en-US" dirty="0"/>
              <a:t>Some things that help</a:t>
            </a:r>
          </a:p>
        </p:txBody>
      </p:sp>
      <p:graphicFrame>
        <p:nvGraphicFramePr>
          <p:cNvPr id="4" name="Content Placeholder 4">
            <a:extLst>
              <a:ext uri="{FF2B5EF4-FFF2-40B4-BE49-F238E27FC236}">
                <a16:creationId xmlns:a16="http://schemas.microsoft.com/office/drawing/2014/main" id="{510A3799-7D21-024F-8306-41234E3E92F4}"/>
              </a:ext>
            </a:extLst>
          </p:cNvPr>
          <p:cNvGraphicFramePr>
            <a:graphicFrameLocks/>
          </p:cNvGraphicFramePr>
          <p:nvPr>
            <p:extLst/>
          </p:nvPr>
        </p:nvGraphicFramePr>
        <p:xfrm>
          <a:off x="3374771" y="1380881"/>
          <a:ext cx="8669867" cy="4349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620482F0-BB45-CE40-B370-AF40AE687DDA}"/>
              </a:ext>
            </a:extLst>
          </p:cNvPr>
          <p:cNvSpPr txBox="1"/>
          <p:nvPr/>
        </p:nvSpPr>
        <p:spPr>
          <a:xfrm>
            <a:off x="7222404" y="3323641"/>
            <a:ext cx="891591" cy="584775"/>
          </a:xfrm>
          <a:prstGeom prst="rect">
            <a:avLst/>
          </a:prstGeom>
          <a:noFill/>
        </p:spPr>
        <p:txBody>
          <a:bodyPr wrap="none" rtlCol="0">
            <a:spAutoFit/>
          </a:bodyPr>
          <a:lstStyle/>
          <a:p>
            <a:r>
              <a:rPr lang="en-US" sz="3200" dirty="0">
                <a:solidFill>
                  <a:schemeClr val="accent1"/>
                </a:solidFill>
              </a:rPr>
              <a:t>TDD</a:t>
            </a:r>
          </a:p>
        </p:txBody>
      </p:sp>
      <p:sp>
        <p:nvSpPr>
          <p:cNvPr id="6" name="Down Arrow 5">
            <a:extLst>
              <a:ext uri="{FF2B5EF4-FFF2-40B4-BE49-F238E27FC236}">
                <a16:creationId xmlns:a16="http://schemas.microsoft.com/office/drawing/2014/main" id="{B9926290-F909-4E4D-9BEE-3D74E9852C29}"/>
              </a:ext>
            </a:extLst>
          </p:cNvPr>
          <p:cNvSpPr/>
          <p:nvPr/>
        </p:nvSpPr>
        <p:spPr>
          <a:xfrm rot="20322162">
            <a:off x="6696063" y="3795460"/>
            <a:ext cx="451556" cy="496711"/>
          </a:xfrm>
          <a:prstGeom prst="downArrow">
            <a:avLst/>
          </a:prstGeom>
          <a:solidFill>
            <a:srgbClr val="B0B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2135546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36079C-688A-2440-A14F-4DB408793C28}"/>
              </a:ext>
            </a:extLst>
          </p:cNvPr>
          <p:cNvPicPr>
            <a:picLocks noChangeAspect="1"/>
          </p:cNvPicPr>
          <p:nvPr/>
        </p:nvPicPr>
        <p:blipFill>
          <a:blip r:embed="rId2"/>
          <a:stretch>
            <a:fillRect/>
          </a:stretch>
        </p:blipFill>
        <p:spPr>
          <a:xfrm>
            <a:off x="0" y="2758"/>
            <a:ext cx="12192000" cy="6852484"/>
          </a:xfrm>
          <a:prstGeom prst="rect">
            <a:avLst/>
          </a:prstGeom>
        </p:spPr>
      </p:pic>
      <p:sp>
        <p:nvSpPr>
          <p:cNvPr id="3" name="Title 2">
            <a:extLst>
              <a:ext uri="{FF2B5EF4-FFF2-40B4-BE49-F238E27FC236}">
                <a16:creationId xmlns:a16="http://schemas.microsoft.com/office/drawing/2014/main" id="{CFFD0445-FA46-B846-83C5-70579FC1D13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646762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a:prstGeom prst="rect">
            <a:avLst/>
          </a:prstGeom>
        </p:spPr>
        <p:txBody>
          <a:bodyPr/>
          <a:lstStyle/>
          <a:p>
            <a:r>
              <a:rPr lang="en-US" dirty="0"/>
              <a:t>Test Double Frameworks</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4294967295"/>
          </p:nvPr>
        </p:nvSpPr>
        <p:spPr/>
        <p:txBody>
          <a:bodyPr>
            <a:normAutofit/>
          </a:bodyPr>
          <a:lstStyle/>
          <a:p>
            <a:r>
              <a:rPr lang="en-US" sz="3733" dirty="0"/>
              <a:t>ABAP Test Double Framework</a:t>
            </a:r>
          </a:p>
          <a:p>
            <a:pPr lvl="1"/>
            <a:r>
              <a:rPr lang="en-US" sz="3200" dirty="0">
                <a:solidFill>
                  <a:srgbClr val="00ADD8"/>
                </a:solidFill>
              </a:rPr>
              <a:t>CL_ABAP_TESTDOUBLE</a:t>
            </a:r>
          </a:p>
          <a:p>
            <a:r>
              <a:rPr lang="en-US" sz="3733" dirty="0"/>
              <a:t>Open SQL Test Double Framework</a:t>
            </a:r>
          </a:p>
          <a:p>
            <a:pPr lvl="1"/>
            <a:r>
              <a:rPr lang="en-US" sz="3200" dirty="0">
                <a:solidFill>
                  <a:srgbClr val="00ADD8"/>
                </a:solidFill>
              </a:rPr>
              <a:t>CL_OSQL_TEST_ENVIRONMENT</a:t>
            </a:r>
          </a:p>
          <a:p>
            <a:r>
              <a:rPr lang="en-US" sz="3733" dirty="0"/>
              <a:t>CDS Test Double Framework</a:t>
            </a:r>
          </a:p>
          <a:p>
            <a:pPr lvl="1"/>
            <a:r>
              <a:rPr lang="en-US" sz="3200" dirty="0">
                <a:solidFill>
                  <a:srgbClr val="00ADD8"/>
                </a:solidFill>
              </a:rPr>
              <a:t>CL_CDS_TEST_ENVIRONMENT</a:t>
            </a:r>
          </a:p>
        </p:txBody>
      </p:sp>
      <p:pic>
        <p:nvPicPr>
          <p:cNvPr id="4" name="Picture 3">
            <a:extLst>
              <a:ext uri="{FF2B5EF4-FFF2-40B4-BE49-F238E27FC236}">
                <a16:creationId xmlns:a16="http://schemas.microsoft.com/office/drawing/2014/main" id="{1543E201-2926-9141-94FB-2AABA9275E0C}"/>
              </a:ext>
            </a:extLst>
          </p:cNvPr>
          <p:cNvPicPr>
            <a:picLocks noChangeAspect="1"/>
          </p:cNvPicPr>
          <p:nvPr/>
        </p:nvPicPr>
        <p:blipFill rotWithShape="1">
          <a:blip r:embed="rId2"/>
          <a:srcRect r="29814"/>
          <a:stretch/>
        </p:blipFill>
        <p:spPr>
          <a:xfrm>
            <a:off x="8246585" y="1876931"/>
            <a:ext cx="3287691" cy="2637589"/>
          </a:xfrm>
          <a:prstGeom prst="rect">
            <a:avLst/>
          </a:prstGeom>
        </p:spPr>
      </p:pic>
      <p:sp>
        <p:nvSpPr>
          <p:cNvPr id="6" name="TextBox 5">
            <a:extLst>
              <a:ext uri="{FF2B5EF4-FFF2-40B4-BE49-F238E27FC236}">
                <a16:creationId xmlns:a16="http://schemas.microsoft.com/office/drawing/2014/main" id="{6DAB34A5-5B60-FD43-8216-84BE2E7F8798}"/>
              </a:ext>
            </a:extLst>
          </p:cNvPr>
          <p:cNvSpPr txBox="1"/>
          <p:nvPr/>
        </p:nvSpPr>
        <p:spPr>
          <a:xfrm>
            <a:off x="9154492" y="4530513"/>
            <a:ext cx="1471877" cy="420756"/>
          </a:xfrm>
          <a:prstGeom prst="rect">
            <a:avLst/>
          </a:prstGeom>
          <a:noFill/>
        </p:spPr>
        <p:txBody>
          <a:bodyPr wrap="none" rtlCol="0">
            <a:spAutoFit/>
          </a:bodyPr>
          <a:lstStyle/>
          <a:p>
            <a:pPr algn="ctr"/>
            <a:r>
              <a:rPr lang="en-US" sz="1067" i="1" dirty="0">
                <a:solidFill>
                  <a:schemeClr val="accent1"/>
                </a:solidFill>
              </a:rPr>
              <a:t>Test Double</a:t>
            </a:r>
          </a:p>
          <a:p>
            <a:pPr algn="ctr"/>
            <a:r>
              <a:rPr lang="en-US" sz="1067" i="1" dirty="0">
                <a:solidFill>
                  <a:schemeClr val="accent1"/>
                </a:solidFill>
              </a:rPr>
              <a:t>Jason Gillespie 201 </a:t>
            </a:r>
            <a:r>
              <a:rPr lang="en-US" sz="1067" i="1" dirty="0" err="1">
                <a:solidFill>
                  <a:schemeClr val="accent1"/>
                </a:solidFill>
              </a:rPr>
              <a:t>n.o</a:t>
            </a:r>
            <a:r>
              <a:rPr lang="en-US" sz="1067" i="1" dirty="0">
                <a:solidFill>
                  <a:schemeClr val="accent1"/>
                </a:solidFill>
              </a:rPr>
              <a:t>.</a:t>
            </a:r>
          </a:p>
        </p:txBody>
      </p:sp>
    </p:spTree>
    <p:extLst>
      <p:ext uri="{BB962C8B-B14F-4D97-AF65-F5344CB8AC3E}">
        <p14:creationId xmlns:p14="http://schemas.microsoft.com/office/powerpoint/2010/main" val="28380524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a:prstGeom prst="rect">
            <a:avLst/>
          </a:prstGeom>
        </p:spPr>
        <p:txBody>
          <a:bodyPr/>
          <a:lstStyle/>
          <a:p>
            <a:r>
              <a:rPr lang="en-US" dirty="0"/>
              <a:t>ABAP Test Double Framework</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4294967295"/>
          </p:nvPr>
        </p:nvSpPr>
        <p:spPr>
          <a:xfrm>
            <a:off x="0" y="1825625"/>
            <a:ext cx="6216650" cy="4351338"/>
          </a:xfrm>
        </p:spPr>
        <p:txBody>
          <a:bodyPr>
            <a:normAutofit fontScale="85000" lnSpcReduction="20000"/>
          </a:bodyPr>
          <a:lstStyle/>
          <a:p>
            <a:r>
              <a:rPr lang="en-US" dirty="0"/>
              <a:t>Standardized solution for creating test doubles and configuring their behavior</a:t>
            </a:r>
          </a:p>
          <a:p>
            <a:r>
              <a:rPr lang="en-US" dirty="0"/>
              <a:t>Supports the automatic creation of test doubles for global interfaces</a:t>
            </a:r>
          </a:p>
          <a:p>
            <a:r>
              <a:rPr lang="en-US" dirty="0"/>
              <a:t>Method call behavior can be configured using the framework API</a:t>
            </a:r>
          </a:p>
          <a:p>
            <a:r>
              <a:rPr lang="en-US" dirty="0"/>
              <a:t>It is possible to define the values of returning, exporting, and changing parameters and raise exceptions or events</a:t>
            </a:r>
          </a:p>
          <a:p>
            <a:r>
              <a:rPr lang="en-US" dirty="0"/>
              <a:t>Additionally, the framework provides functionality to verify interactions on the test double object, e.g. the number of times a method was called with specific input parameters</a:t>
            </a:r>
          </a:p>
        </p:txBody>
      </p:sp>
      <p:pic>
        <p:nvPicPr>
          <p:cNvPr id="6" name="Picture 5">
            <a:extLst>
              <a:ext uri="{FF2B5EF4-FFF2-40B4-BE49-F238E27FC236}">
                <a16:creationId xmlns:a16="http://schemas.microsoft.com/office/drawing/2014/main" id="{876A54C5-1C39-2147-A4A9-F79FA4CAC2AB}"/>
              </a:ext>
            </a:extLst>
          </p:cNvPr>
          <p:cNvPicPr>
            <a:picLocks noChangeAspect="1"/>
          </p:cNvPicPr>
          <p:nvPr/>
        </p:nvPicPr>
        <p:blipFill>
          <a:blip r:embed="rId2"/>
          <a:stretch>
            <a:fillRect/>
          </a:stretch>
        </p:blipFill>
        <p:spPr>
          <a:xfrm>
            <a:off x="7213801" y="1775659"/>
            <a:ext cx="4563763" cy="3899943"/>
          </a:xfrm>
          <a:prstGeom prst="rect">
            <a:avLst/>
          </a:prstGeom>
          <a:ln>
            <a:solidFill>
              <a:schemeClr val="accent1">
                <a:shade val="50000"/>
              </a:schemeClr>
            </a:solidFill>
          </a:ln>
        </p:spPr>
      </p:pic>
      <p:sp>
        <p:nvSpPr>
          <p:cNvPr id="8" name="TextBox 7">
            <a:extLst>
              <a:ext uri="{FF2B5EF4-FFF2-40B4-BE49-F238E27FC236}">
                <a16:creationId xmlns:a16="http://schemas.microsoft.com/office/drawing/2014/main" id="{59B08D1E-6D81-5D4E-8382-D7AB4B6D7A34}"/>
              </a:ext>
            </a:extLst>
          </p:cNvPr>
          <p:cNvSpPr txBox="1"/>
          <p:nvPr/>
        </p:nvSpPr>
        <p:spPr>
          <a:xfrm>
            <a:off x="4404085" y="6174514"/>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5" name="TextBox 4">
            <a:extLst>
              <a:ext uri="{FF2B5EF4-FFF2-40B4-BE49-F238E27FC236}">
                <a16:creationId xmlns:a16="http://schemas.microsoft.com/office/drawing/2014/main" id="{37C5E52E-FA2E-8245-A16B-92BB92F83E8A}"/>
              </a:ext>
            </a:extLst>
          </p:cNvPr>
          <p:cNvSpPr txBox="1"/>
          <p:nvPr/>
        </p:nvSpPr>
        <p:spPr>
          <a:xfrm>
            <a:off x="3291248" y="541395"/>
            <a:ext cx="5550622" cy="461665"/>
          </a:xfrm>
          <a:prstGeom prst="rect">
            <a:avLst/>
          </a:prstGeom>
          <a:noFill/>
        </p:spPr>
        <p:txBody>
          <a:bodyPr wrap="none" rtlCol="0">
            <a:spAutoFit/>
          </a:bodyPr>
          <a:lstStyle/>
          <a:p>
            <a:r>
              <a:rPr lang="en-AU" sz="2400" dirty="0">
                <a:solidFill>
                  <a:srgbClr val="0E5A9A"/>
                </a:solidFill>
              </a:rPr>
              <a:t>SAP NetWeaver AS ABAP 7.40 SP9 onwards</a:t>
            </a:r>
            <a:endParaRPr lang="en-US" sz="2400" dirty="0">
              <a:solidFill>
                <a:srgbClr val="0E5A9A"/>
              </a:solidFill>
            </a:endParaRPr>
          </a:p>
        </p:txBody>
      </p:sp>
    </p:spTree>
    <p:extLst>
      <p:ext uri="{BB962C8B-B14F-4D97-AF65-F5344CB8AC3E}">
        <p14:creationId xmlns:p14="http://schemas.microsoft.com/office/powerpoint/2010/main" val="15833007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F99519-11A0-A04E-8AE2-80D7841BBE1C}"/>
              </a:ext>
            </a:extLst>
          </p:cNvPr>
          <p:cNvPicPr>
            <a:picLocks noChangeAspect="1"/>
          </p:cNvPicPr>
          <p:nvPr/>
        </p:nvPicPr>
        <p:blipFill>
          <a:blip r:embed="rId2"/>
          <a:stretch>
            <a:fillRect/>
          </a:stretch>
        </p:blipFill>
        <p:spPr>
          <a:xfrm>
            <a:off x="0" y="2758"/>
            <a:ext cx="12192000" cy="6852484"/>
          </a:xfrm>
          <a:prstGeom prst="rect">
            <a:avLst/>
          </a:prstGeom>
        </p:spPr>
      </p:pic>
      <p:sp>
        <p:nvSpPr>
          <p:cNvPr id="3" name="Title 2">
            <a:extLst>
              <a:ext uri="{FF2B5EF4-FFF2-40B4-BE49-F238E27FC236}">
                <a16:creationId xmlns:a16="http://schemas.microsoft.com/office/drawing/2014/main" id="{8C54B552-A1E0-8449-AD93-8E1A5C11AE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929765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a:prstGeom prst="rect">
            <a:avLst/>
          </a:prstGeom>
        </p:spPr>
        <p:txBody>
          <a:bodyPr/>
          <a:lstStyle/>
          <a:p>
            <a:r>
              <a:rPr lang="en-US" dirty="0"/>
              <a:t>Open SQL Test Double Framework</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4294967295"/>
          </p:nvPr>
        </p:nvSpPr>
        <p:spPr>
          <a:xfrm>
            <a:off x="0" y="1825625"/>
            <a:ext cx="5278438" cy="4351338"/>
          </a:xfrm>
        </p:spPr>
        <p:txBody>
          <a:bodyPr>
            <a:normAutofit lnSpcReduction="10000"/>
          </a:bodyPr>
          <a:lstStyle/>
          <a:p>
            <a:r>
              <a:rPr lang="en-US" dirty="0"/>
              <a:t>Is an addition to the existing ABAP unit test framework</a:t>
            </a:r>
          </a:p>
          <a:p>
            <a:r>
              <a:rPr lang="en-US" dirty="0"/>
              <a:t>Enables testing of Open SQL statements present in your ABAP code through the normal ABAP unit test classes</a:t>
            </a:r>
          </a:p>
          <a:p>
            <a:r>
              <a:rPr lang="en-US" dirty="0"/>
              <a:t>It can be used for testing Open SQL logic written inside any of the development objects, e.g. classes, function modules, reports</a:t>
            </a:r>
          </a:p>
          <a:p>
            <a:pPr lvl="1"/>
            <a:endParaRPr lang="en-US" dirty="0"/>
          </a:p>
        </p:txBody>
      </p:sp>
      <p:pic>
        <p:nvPicPr>
          <p:cNvPr id="4" name="Picture 3">
            <a:extLst>
              <a:ext uri="{FF2B5EF4-FFF2-40B4-BE49-F238E27FC236}">
                <a16:creationId xmlns:a16="http://schemas.microsoft.com/office/drawing/2014/main" id="{5739DA92-BE19-2346-A718-A7E9A2A75216}"/>
              </a:ext>
            </a:extLst>
          </p:cNvPr>
          <p:cNvPicPr>
            <a:picLocks noChangeAspect="1"/>
          </p:cNvPicPr>
          <p:nvPr/>
        </p:nvPicPr>
        <p:blipFill>
          <a:blip r:embed="rId2"/>
          <a:stretch>
            <a:fillRect/>
          </a:stretch>
        </p:blipFill>
        <p:spPr>
          <a:xfrm>
            <a:off x="6515726" y="1639955"/>
            <a:ext cx="3777519" cy="4622747"/>
          </a:xfrm>
          <a:prstGeom prst="rect">
            <a:avLst/>
          </a:prstGeom>
          <a:ln>
            <a:solidFill>
              <a:schemeClr val="accent1">
                <a:shade val="50000"/>
              </a:schemeClr>
            </a:solidFill>
          </a:ln>
        </p:spPr>
      </p:pic>
      <p:sp>
        <p:nvSpPr>
          <p:cNvPr id="7" name="TextBox 6">
            <a:extLst>
              <a:ext uri="{FF2B5EF4-FFF2-40B4-BE49-F238E27FC236}">
                <a16:creationId xmlns:a16="http://schemas.microsoft.com/office/drawing/2014/main" id="{707171A1-2BE9-304B-8ED2-7E6A86451631}"/>
              </a:ext>
            </a:extLst>
          </p:cNvPr>
          <p:cNvSpPr txBox="1"/>
          <p:nvPr/>
        </p:nvSpPr>
        <p:spPr>
          <a:xfrm>
            <a:off x="4404085" y="6230961"/>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6" name="TextBox 5">
            <a:extLst>
              <a:ext uri="{FF2B5EF4-FFF2-40B4-BE49-F238E27FC236}">
                <a16:creationId xmlns:a16="http://schemas.microsoft.com/office/drawing/2014/main" id="{0080EED1-4608-1A48-BEC9-DC3C8992243C}"/>
              </a:ext>
            </a:extLst>
          </p:cNvPr>
          <p:cNvSpPr txBox="1"/>
          <p:nvPr/>
        </p:nvSpPr>
        <p:spPr>
          <a:xfrm>
            <a:off x="3213502" y="536175"/>
            <a:ext cx="5706114" cy="461665"/>
          </a:xfrm>
          <a:prstGeom prst="rect">
            <a:avLst/>
          </a:prstGeom>
          <a:noFill/>
        </p:spPr>
        <p:txBody>
          <a:bodyPr wrap="none" rtlCol="0">
            <a:spAutoFit/>
          </a:bodyPr>
          <a:lstStyle/>
          <a:p>
            <a:r>
              <a:rPr lang="en-AU" sz="2400" dirty="0">
                <a:solidFill>
                  <a:srgbClr val="0E5A9A"/>
                </a:solidFill>
              </a:rPr>
              <a:t>SAP NetWeaver AS ABAP 7.52 SP00 onwards</a:t>
            </a:r>
            <a:endParaRPr lang="en-US" sz="2400" dirty="0">
              <a:solidFill>
                <a:srgbClr val="0E5A9A"/>
              </a:solidFill>
            </a:endParaRPr>
          </a:p>
        </p:txBody>
      </p:sp>
    </p:spTree>
    <p:extLst>
      <p:ext uri="{BB962C8B-B14F-4D97-AF65-F5344CB8AC3E}">
        <p14:creationId xmlns:p14="http://schemas.microsoft.com/office/powerpoint/2010/main" val="14064471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EE3BAA-B647-E445-8931-4405B6388716}"/>
              </a:ext>
            </a:extLst>
          </p:cNvPr>
          <p:cNvPicPr>
            <a:picLocks noChangeAspect="1"/>
          </p:cNvPicPr>
          <p:nvPr/>
        </p:nvPicPr>
        <p:blipFill>
          <a:blip r:embed="rId2"/>
          <a:stretch>
            <a:fillRect/>
          </a:stretch>
        </p:blipFill>
        <p:spPr>
          <a:xfrm>
            <a:off x="0" y="2758"/>
            <a:ext cx="12192000" cy="6852484"/>
          </a:xfrm>
          <a:prstGeom prst="rect">
            <a:avLst/>
          </a:prstGeom>
        </p:spPr>
      </p:pic>
      <p:sp>
        <p:nvSpPr>
          <p:cNvPr id="3" name="Title 2">
            <a:extLst>
              <a:ext uri="{FF2B5EF4-FFF2-40B4-BE49-F238E27FC236}">
                <a16:creationId xmlns:a16="http://schemas.microsoft.com/office/drawing/2014/main" id="{8E7C693D-954A-3748-9A11-F231BBC34EB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0795375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65E5-0ABA-5A4B-B1E9-A1B6E61453BD}"/>
              </a:ext>
            </a:extLst>
          </p:cNvPr>
          <p:cNvSpPr>
            <a:spLocks noGrp="1"/>
          </p:cNvSpPr>
          <p:nvPr>
            <p:ph type="title"/>
          </p:nvPr>
        </p:nvSpPr>
        <p:spPr>
          <a:prstGeom prst="rect">
            <a:avLst/>
          </a:prstGeom>
        </p:spPr>
        <p:txBody>
          <a:bodyPr/>
          <a:lstStyle/>
          <a:p>
            <a:r>
              <a:rPr lang="en-US" dirty="0"/>
              <a:t>CDS Test Double Framework</a:t>
            </a:r>
          </a:p>
        </p:txBody>
      </p:sp>
      <p:sp>
        <p:nvSpPr>
          <p:cNvPr id="3" name="Content Placeholder 2">
            <a:extLst>
              <a:ext uri="{FF2B5EF4-FFF2-40B4-BE49-F238E27FC236}">
                <a16:creationId xmlns:a16="http://schemas.microsoft.com/office/drawing/2014/main" id="{B5035035-8F16-A141-9EE2-1F982A0F7FB0}"/>
              </a:ext>
            </a:extLst>
          </p:cNvPr>
          <p:cNvSpPr>
            <a:spLocks noGrp="1"/>
          </p:cNvSpPr>
          <p:nvPr>
            <p:ph idx="4294967295"/>
          </p:nvPr>
        </p:nvSpPr>
        <p:spPr>
          <a:xfrm>
            <a:off x="0" y="1825625"/>
            <a:ext cx="5737225" cy="4351338"/>
          </a:xfrm>
        </p:spPr>
        <p:txBody>
          <a:bodyPr>
            <a:normAutofit fontScale="92500" lnSpcReduction="10000"/>
          </a:bodyPr>
          <a:lstStyle/>
          <a:p>
            <a:r>
              <a:rPr lang="en-US" dirty="0"/>
              <a:t>Is able to double the depended-on components of CDS views</a:t>
            </a:r>
          </a:p>
          <a:p>
            <a:r>
              <a:rPr lang="en-US" dirty="0"/>
              <a:t>Depended-on components can be for example database tables, database views, or other CDS views</a:t>
            </a:r>
          </a:p>
          <a:p>
            <a:r>
              <a:rPr lang="en-US" dirty="0"/>
              <a:t>Can double all direct depended-on components, which is a unit test of the CDS view</a:t>
            </a:r>
          </a:p>
          <a:p>
            <a:r>
              <a:rPr lang="en-US" dirty="0"/>
              <a:t>Can double depended-on components on any hierarchy level, which then is still isolated, but tests some levels of the hierarchy</a:t>
            </a:r>
          </a:p>
        </p:txBody>
      </p:sp>
      <p:pic>
        <p:nvPicPr>
          <p:cNvPr id="4" name="Picture 3">
            <a:extLst>
              <a:ext uri="{FF2B5EF4-FFF2-40B4-BE49-F238E27FC236}">
                <a16:creationId xmlns:a16="http://schemas.microsoft.com/office/drawing/2014/main" id="{6E33165C-3AB6-854A-9C81-89C12EAD117D}"/>
              </a:ext>
            </a:extLst>
          </p:cNvPr>
          <p:cNvPicPr>
            <a:picLocks noChangeAspect="1"/>
          </p:cNvPicPr>
          <p:nvPr/>
        </p:nvPicPr>
        <p:blipFill>
          <a:blip r:embed="rId2"/>
          <a:stretch>
            <a:fillRect/>
          </a:stretch>
        </p:blipFill>
        <p:spPr>
          <a:xfrm>
            <a:off x="6645640" y="1457563"/>
            <a:ext cx="3717560" cy="4806740"/>
          </a:xfrm>
          <a:prstGeom prst="rect">
            <a:avLst/>
          </a:prstGeom>
          <a:ln>
            <a:solidFill>
              <a:schemeClr val="accent1">
                <a:shade val="50000"/>
              </a:schemeClr>
            </a:solidFill>
          </a:ln>
        </p:spPr>
      </p:pic>
      <p:sp>
        <p:nvSpPr>
          <p:cNvPr id="7" name="TextBox 6">
            <a:extLst>
              <a:ext uri="{FF2B5EF4-FFF2-40B4-BE49-F238E27FC236}">
                <a16:creationId xmlns:a16="http://schemas.microsoft.com/office/drawing/2014/main" id="{1FA473CC-D92A-FC41-A958-BB20C0DFD48C}"/>
              </a:ext>
            </a:extLst>
          </p:cNvPr>
          <p:cNvSpPr txBox="1"/>
          <p:nvPr/>
        </p:nvSpPr>
        <p:spPr>
          <a:xfrm>
            <a:off x="4404085" y="6242250"/>
            <a:ext cx="3324949" cy="256545"/>
          </a:xfrm>
          <a:prstGeom prst="rect">
            <a:avLst/>
          </a:prstGeom>
          <a:noFill/>
        </p:spPr>
        <p:txBody>
          <a:bodyPr wrap="none" rtlCol="0">
            <a:spAutoFit/>
          </a:bodyPr>
          <a:lstStyle/>
          <a:p>
            <a:r>
              <a:rPr lang="en-US" sz="1067" i="1" dirty="0">
                <a:solidFill>
                  <a:schemeClr val="accent1"/>
                </a:solidFill>
              </a:rPr>
              <a:t>Source: </a:t>
            </a:r>
            <a:r>
              <a:rPr lang="en-US" sz="1067" i="1" dirty="0" err="1">
                <a:solidFill>
                  <a:schemeClr val="accent1"/>
                </a:solidFill>
              </a:rPr>
              <a:t>OpenSAP</a:t>
            </a:r>
            <a:r>
              <a:rPr lang="en-US" sz="1067" i="1" dirty="0">
                <a:solidFill>
                  <a:schemeClr val="accent1"/>
                </a:solidFill>
              </a:rPr>
              <a:t> Course Writing Testable Code for ABAP</a:t>
            </a:r>
          </a:p>
        </p:txBody>
      </p:sp>
      <p:sp>
        <p:nvSpPr>
          <p:cNvPr id="6" name="TextBox 5">
            <a:extLst>
              <a:ext uri="{FF2B5EF4-FFF2-40B4-BE49-F238E27FC236}">
                <a16:creationId xmlns:a16="http://schemas.microsoft.com/office/drawing/2014/main" id="{7CC72D79-D9B3-1E4F-8632-7BF7FED82581}"/>
              </a:ext>
            </a:extLst>
          </p:cNvPr>
          <p:cNvSpPr txBox="1"/>
          <p:nvPr/>
        </p:nvSpPr>
        <p:spPr>
          <a:xfrm>
            <a:off x="3213502" y="541395"/>
            <a:ext cx="5706114" cy="461665"/>
          </a:xfrm>
          <a:prstGeom prst="rect">
            <a:avLst/>
          </a:prstGeom>
          <a:noFill/>
        </p:spPr>
        <p:txBody>
          <a:bodyPr wrap="none" rtlCol="0">
            <a:spAutoFit/>
          </a:bodyPr>
          <a:lstStyle/>
          <a:p>
            <a:r>
              <a:rPr lang="en-AU" sz="2400" dirty="0">
                <a:solidFill>
                  <a:srgbClr val="0E5A9A"/>
                </a:solidFill>
              </a:rPr>
              <a:t>SAP NetWeaver AS ABAP 7.51 SP00 onwards</a:t>
            </a:r>
            <a:endParaRPr lang="en-US" sz="2400" dirty="0">
              <a:solidFill>
                <a:srgbClr val="0E5A9A"/>
              </a:solidFill>
            </a:endParaRPr>
          </a:p>
        </p:txBody>
      </p:sp>
    </p:spTree>
    <p:extLst>
      <p:ext uri="{BB962C8B-B14F-4D97-AF65-F5344CB8AC3E}">
        <p14:creationId xmlns:p14="http://schemas.microsoft.com/office/powerpoint/2010/main" val="38885405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EE3BAA-B647-E445-8931-4405B6388716}"/>
              </a:ext>
            </a:extLst>
          </p:cNvPr>
          <p:cNvPicPr>
            <a:picLocks noChangeAspect="1"/>
          </p:cNvPicPr>
          <p:nvPr/>
        </p:nvPicPr>
        <p:blipFill>
          <a:blip r:embed="rId2"/>
          <a:stretch>
            <a:fillRect/>
          </a:stretch>
        </p:blipFill>
        <p:spPr>
          <a:xfrm>
            <a:off x="0" y="2758"/>
            <a:ext cx="12192000" cy="6852484"/>
          </a:xfrm>
          <a:prstGeom prst="rect">
            <a:avLst/>
          </a:prstGeom>
        </p:spPr>
      </p:pic>
      <p:sp>
        <p:nvSpPr>
          <p:cNvPr id="3" name="Title 2">
            <a:extLst>
              <a:ext uri="{FF2B5EF4-FFF2-40B4-BE49-F238E27FC236}">
                <a16:creationId xmlns:a16="http://schemas.microsoft.com/office/drawing/2014/main" id="{8E7C693D-954A-3748-9A11-F231BBC34EB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156022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67D2-D8F2-A240-8B22-94CFB9729D33}"/>
              </a:ext>
            </a:extLst>
          </p:cNvPr>
          <p:cNvSpPr>
            <a:spLocks noGrp="1"/>
          </p:cNvSpPr>
          <p:nvPr>
            <p:ph type="title"/>
          </p:nvPr>
        </p:nvSpPr>
        <p:spPr>
          <a:prstGeom prst="rect">
            <a:avLst/>
          </a:prstGeom>
        </p:spPr>
        <p:txBody>
          <a:bodyPr/>
          <a:lstStyle/>
          <a:p>
            <a:r>
              <a:rPr lang="en-US" dirty="0"/>
              <a:t>Tips from the Coal Face</a:t>
            </a:r>
          </a:p>
        </p:txBody>
      </p:sp>
      <p:sp>
        <p:nvSpPr>
          <p:cNvPr id="3" name="Content Placeholder 2">
            <a:extLst>
              <a:ext uri="{FF2B5EF4-FFF2-40B4-BE49-F238E27FC236}">
                <a16:creationId xmlns:a16="http://schemas.microsoft.com/office/drawing/2014/main" id="{EFFFF98D-E4DC-A046-BAE6-29D0152865CF}"/>
              </a:ext>
            </a:extLst>
          </p:cNvPr>
          <p:cNvSpPr>
            <a:spLocks noGrp="1"/>
          </p:cNvSpPr>
          <p:nvPr>
            <p:ph idx="4294967295"/>
          </p:nvPr>
        </p:nvSpPr>
        <p:spPr>
          <a:xfrm>
            <a:off x="0" y="1825625"/>
            <a:ext cx="8402638" cy="4351338"/>
          </a:xfrm>
        </p:spPr>
        <p:txBody>
          <a:bodyPr>
            <a:normAutofit fontScale="77500" lnSpcReduction="20000"/>
          </a:bodyPr>
          <a:lstStyle/>
          <a:p>
            <a:r>
              <a:rPr lang="en-US" dirty="0"/>
              <a:t>Very difficult at first, easy to get disheartened, but it does get easier. Just need to willpower to stick at it until the benefits become so obvious you never want to go back.</a:t>
            </a:r>
          </a:p>
          <a:p>
            <a:r>
              <a:rPr lang="en-US" dirty="0"/>
              <a:t>Every time I have “fallen off the wagon” and designed and built a new piece of code first, and then added the tests afterwards, I discovered my original design was </a:t>
            </a:r>
            <a:r>
              <a:rPr lang="en-US" dirty="0" err="1"/>
              <a:t>sh#t</a:t>
            </a:r>
            <a:r>
              <a:rPr lang="en-US" dirty="0"/>
              <a:t> and had to radically re-do it. This happened at the start of this week for example. I did something in a hurry on a Friday just to have something to show for a progress report. A week later I came back and I couldn’t understand the sprawling spaghetti like thing I had created, that appeared to work by black magic. I started adding tests and thus was forced to unravel the knotted ball of wool until it was in a state where anyone could understand how it worked.</a:t>
            </a:r>
          </a:p>
          <a:p>
            <a:r>
              <a:rPr lang="en-US" dirty="0"/>
              <a:t>It is a difficult concept for someone to get their head around, but I have found it to be true that as the tests get more specific the production code is forced to become more generic.</a:t>
            </a:r>
          </a:p>
        </p:txBody>
      </p:sp>
      <p:pic>
        <p:nvPicPr>
          <p:cNvPr id="7" name="Picture 6">
            <a:extLst>
              <a:ext uri="{FF2B5EF4-FFF2-40B4-BE49-F238E27FC236}">
                <a16:creationId xmlns:a16="http://schemas.microsoft.com/office/drawing/2014/main" id="{3EB2C840-2DEA-E548-AA71-E760C6C16424}"/>
              </a:ext>
            </a:extLst>
          </p:cNvPr>
          <p:cNvPicPr>
            <a:picLocks noChangeAspect="1"/>
          </p:cNvPicPr>
          <p:nvPr/>
        </p:nvPicPr>
        <p:blipFill>
          <a:blip r:embed="rId2"/>
          <a:stretch>
            <a:fillRect/>
          </a:stretch>
        </p:blipFill>
        <p:spPr>
          <a:xfrm>
            <a:off x="9819225" y="2656878"/>
            <a:ext cx="1855296" cy="1344417"/>
          </a:xfrm>
          <a:prstGeom prst="ellipse">
            <a:avLst/>
          </a:prstGeom>
          <a:ln>
            <a:noFill/>
          </a:ln>
          <a:effectLst>
            <a:softEdge rad="112500"/>
          </a:effectLst>
        </p:spPr>
      </p:pic>
      <p:pic>
        <p:nvPicPr>
          <p:cNvPr id="5" name="Picture 4">
            <a:extLst>
              <a:ext uri="{FF2B5EF4-FFF2-40B4-BE49-F238E27FC236}">
                <a16:creationId xmlns:a16="http://schemas.microsoft.com/office/drawing/2014/main" id="{5DD5F79E-9B7D-D542-AF34-F8F1E01CF95C}"/>
              </a:ext>
            </a:extLst>
          </p:cNvPr>
          <p:cNvPicPr>
            <a:picLocks noChangeAspect="1"/>
          </p:cNvPicPr>
          <p:nvPr/>
        </p:nvPicPr>
        <p:blipFill>
          <a:blip r:embed="rId3"/>
          <a:stretch>
            <a:fillRect/>
          </a:stretch>
        </p:blipFill>
        <p:spPr>
          <a:xfrm>
            <a:off x="9168517" y="1825625"/>
            <a:ext cx="2694166" cy="3510314"/>
          </a:xfrm>
          <a:prstGeom prst="rect">
            <a:avLst/>
          </a:prstGeom>
        </p:spPr>
      </p:pic>
    </p:spTree>
    <p:extLst>
      <p:ext uri="{BB962C8B-B14F-4D97-AF65-F5344CB8AC3E}">
        <p14:creationId xmlns:p14="http://schemas.microsoft.com/office/powerpoint/2010/main" val="33961742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67D2-D8F2-A240-8B22-94CFB9729D33}"/>
              </a:ext>
            </a:extLst>
          </p:cNvPr>
          <p:cNvSpPr>
            <a:spLocks noGrp="1"/>
          </p:cNvSpPr>
          <p:nvPr>
            <p:ph type="title"/>
          </p:nvPr>
        </p:nvSpPr>
        <p:spPr>
          <a:prstGeom prst="rect">
            <a:avLst/>
          </a:prstGeom>
        </p:spPr>
        <p:txBody>
          <a:bodyPr/>
          <a:lstStyle/>
          <a:p>
            <a:r>
              <a:rPr lang="en-US" dirty="0"/>
              <a:t>Tips from the Coal Face</a:t>
            </a:r>
          </a:p>
        </p:txBody>
      </p:sp>
      <p:sp>
        <p:nvSpPr>
          <p:cNvPr id="3" name="Content Placeholder 2">
            <a:extLst>
              <a:ext uri="{FF2B5EF4-FFF2-40B4-BE49-F238E27FC236}">
                <a16:creationId xmlns:a16="http://schemas.microsoft.com/office/drawing/2014/main" id="{EFFFF98D-E4DC-A046-BAE6-29D0152865CF}"/>
              </a:ext>
            </a:extLst>
          </p:cNvPr>
          <p:cNvSpPr>
            <a:spLocks noGrp="1"/>
          </p:cNvSpPr>
          <p:nvPr>
            <p:ph idx="4294967295"/>
          </p:nvPr>
        </p:nvSpPr>
        <p:spPr>
          <a:xfrm>
            <a:off x="0" y="1825625"/>
            <a:ext cx="8402638" cy="4351338"/>
          </a:xfrm>
        </p:spPr>
        <p:txBody>
          <a:bodyPr>
            <a:normAutofit fontScale="92500" lnSpcReduction="20000"/>
          </a:bodyPr>
          <a:lstStyle/>
          <a:p>
            <a:r>
              <a:rPr lang="en-US" dirty="0"/>
              <a:t>The process is a lot faster in Eclipse because you can (a) create methods for local as well as global classes automatically via CTR+1 and the parameters are properly type and (b) you get warned about any missing interface methods in your test doubles and can automatically create all the blank ones. The latter is important.</a:t>
            </a:r>
          </a:p>
          <a:p>
            <a:r>
              <a:rPr lang="en-US" dirty="0"/>
              <a:t>Use the ABAP Unit Runner program to send regular emails. This very morning I got an email saying four of my unit tests had suddenly started to fail, due to something I had changed last thing yesterday afternoon. In this case it was me who had introduced a bug, but it could well have been something else, or a change in the external environment (which would indicate a dependency I had not doubled). We restrict the scope to work in progress.</a:t>
            </a:r>
          </a:p>
        </p:txBody>
      </p:sp>
      <p:pic>
        <p:nvPicPr>
          <p:cNvPr id="6" name="Picture 5">
            <a:extLst>
              <a:ext uri="{FF2B5EF4-FFF2-40B4-BE49-F238E27FC236}">
                <a16:creationId xmlns:a16="http://schemas.microsoft.com/office/drawing/2014/main" id="{5F7008F8-985E-C144-9962-441EAB4DCAE2}"/>
              </a:ext>
            </a:extLst>
          </p:cNvPr>
          <p:cNvPicPr>
            <a:picLocks noChangeAspect="1"/>
          </p:cNvPicPr>
          <p:nvPr/>
        </p:nvPicPr>
        <p:blipFill>
          <a:blip r:embed="rId2"/>
          <a:stretch>
            <a:fillRect/>
          </a:stretch>
        </p:blipFill>
        <p:spPr>
          <a:xfrm>
            <a:off x="9168517" y="1825625"/>
            <a:ext cx="2694166" cy="3510314"/>
          </a:xfrm>
          <a:prstGeom prst="rect">
            <a:avLst/>
          </a:prstGeom>
        </p:spPr>
      </p:pic>
    </p:spTree>
    <p:extLst>
      <p:ext uri="{BB962C8B-B14F-4D97-AF65-F5344CB8AC3E}">
        <p14:creationId xmlns:p14="http://schemas.microsoft.com/office/powerpoint/2010/main" val="19381440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F563-68DD-034A-AC62-AF04B28E033F}"/>
              </a:ext>
            </a:extLst>
          </p:cNvPr>
          <p:cNvSpPr>
            <a:spLocks noGrp="1"/>
          </p:cNvSpPr>
          <p:nvPr>
            <p:ph type="title"/>
          </p:nvPr>
        </p:nvSpPr>
        <p:spPr>
          <a:prstGeom prst="rect">
            <a:avLst/>
          </a:prstGeom>
        </p:spPr>
        <p:txBody>
          <a:bodyPr/>
          <a:lstStyle/>
          <a:p>
            <a:r>
              <a:rPr lang="en-US" dirty="0"/>
              <a:t>TDD</a:t>
            </a:r>
          </a:p>
        </p:txBody>
      </p:sp>
      <p:pic>
        <p:nvPicPr>
          <p:cNvPr id="3" name="Picture 2">
            <a:extLst>
              <a:ext uri="{FF2B5EF4-FFF2-40B4-BE49-F238E27FC236}">
                <a16:creationId xmlns:a16="http://schemas.microsoft.com/office/drawing/2014/main" id="{E4CE6DE6-26B7-8447-BE58-24A3A7F859F9}"/>
              </a:ext>
            </a:extLst>
          </p:cNvPr>
          <p:cNvPicPr>
            <a:picLocks noChangeAspect="1"/>
          </p:cNvPicPr>
          <p:nvPr/>
        </p:nvPicPr>
        <p:blipFill>
          <a:blip r:embed="rId3"/>
          <a:stretch>
            <a:fillRect/>
          </a:stretch>
        </p:blipFill>
        <p:spPr>
          <a:xfrm>
            <a:off x="3442456" y="720406"/>
            <a:ext cx="5307088" cy="5404339"/>
          </a:xfrm>
          <a:prstGeom prst="rect">
            <a:avLst/>
          </a:prstGeom>
        </p:spPr>
      </p:pic>
    </p:spTree>
    <p:extLst>
      <p:ext uri="{BB962C8B-B14F-4D97-AF65-F5344CB8AC3E}">
        <p14:creationId xmlns:p14="http://schemas.microsoft.com/office/powerpoint/2010/main" val="30167091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67D2-D8F2-A240-8B22-94CFB9729D33}"/>
              </a:ext>
            </a:extLst>
          </p:cNvPr>
          <p:cNvSpPr>
            <a:spLocks noGrp="1"/>
          </p:cNvSpPr>
          <p:nvPr>
            <p:ph type="title"/>
          </p:nvPr>
        </p:nvSpPr>
        <p:spPr>
          <a:prstGeom prst="rect">
            <a:avLst/>
          </a:prstGeom>
        </p:spPr>
        <p:txBody>
          <a:bodyPr/>
          <a:lstStyle/>
          <a:p>
            <a:r>
              <a:rPr lang="en-US" dirty="0"/>
              <a:t>Tips from the Coal Face</a:t>
            </a:r>
          </a:p>
        </p:txBody>
      </p:sp>
      <p:sp>
        <p:nvSpPr>
          <p:cNvPr id="3" name="Content Placeholder 2">
            <a:extLst>
              <a:ext uri="{FF2B5EF4-FFF2-40B4-BE49-F238E27FC236}">
                <a16:creationId xmlns:a16="http://schemas.microsoft.com/office/drawing/2014/main" id="{EFFFF98D-E4DC-A046-BAE6-29D0152865CF}"/>
              </a:ext>
            </a:extLst>
          </p:cNvPr>
          <p:cNvSpPr>
            <a:spLocks noGrp="1"/>
          </p:cNvSpPr>
          <p:nvPr>
            <p:ph idx="4294967295"/>
          </p:nvPr>
        </p:nvSpPr>
        <p:spPr>
          <a:xfrm>
            <a:off x="0" y="1825625"/>
            <a:ext cx="8402638" cy="4351338"/>
          </a:xfrm>
        </p:spPr>
        <p:txBody>
          <a:bodyPr>
            <a:normAutofit/>
          </a:bodyPr>
          <a:lstStyle/>
          <a:p>
            <a:r>
              <a:rPr lang="en-US" dirty="0"/>
              <a:t>That dependency lookup thing with the factory and injector works like a charm. That is by far the best way to do dependency injection.</a:t>
            </a:r>
          </a:p>
          <a:p>
            <a:r>
              <a:rPr lang="en-US" dirty="0"/>
              <a:t>Test seams are an abomination</a:t>
            </a:r>
          </a:p>
          <a:p>
            <a:r>
              <a:rPr lang="en-AU" dirty="0"/>
              <a:t>I cannot stress enough how well this is working. The instant one makes an error in the design it comes back to haunt you a few tests later and you are forced into a more elegant design….</a:t>
            </a:r>
            <a:endParaRPr lang="en-US" dirty="0"/>
          </a:p>
        </p:txBody>
      </p:sp>
      <p:pic>
        <p:nvPicPr>
          <p:cNvPr id="6" name="Picture 5">
            <a:extLst>
              <a:ext uri="{FF2B5EF4-FFF2-40B4-BE49-F238E27FC236}">
                <a16:creationId xmlns:a16="http://schemas.microsoft.com/office/drawing/2014/main" id="{7A594B78-5D05-1843-9584-71D1697A8013}"/>
              </a:ext>
            </a:extLst>
          </p:cNvPr>
          <p:cNvPicPr>
            <a:picLocks noChangeAspect="1"/>
          </p:cNvPicPr>
          <p:nvPr/>
        </p:nvPicPr>
        <p:blipFill>
          <a:blip r:embed="rId2"/>
          <a:stretch>
            <a:fillRect/>
          </a:stretch>
        </p:blipFill>
        <p:spPr>
          <a:xfrm>
            <a:off x="9168517" y="1825625"/>
            <a:ext cx="2694166" cy="3510314"/>
          </a:xfrm>
          <a:prstGeom prst="rect">
            <a:avLst/>
          </a:prstGeom>
        </p:spPr>
      </p:pic>
    </p:spTree>
    <p:extLst>
      <p:ext uri="{BB962C8B-B14F-4D97-AF65-F5344CB8AC3E}">
        <p14:creationId xmlns:p14="http://schemas.microsoft.com/office/powerpoint/2010/main" val="33820563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867DFE-FEE9-BC49-81D4-14C02164E0A2}"/>
              </a:ext>
            </a:extLst>
          </p:cNvPr>
          <p:cNvPicPr>
            <a:picLocks noChangeAspect="1"/>
          </p:cNvPicPr>
          <p:nvPr/>
        </p:nvPicPr>
        <p:blipFill>
          <a:blip r:embed="rId2"/>
          <a:stretch>
            <a:fillRect/>
          </a:stretch>
        </p:blipFill>
        <p:spPr>
          <a:xfrm>
            <a:off x="3120189" y="681037"/>
            <a:ext cx="5951621" cy="3347787"/>
          </a:xfrm>
          <a:prstGeom prst="rect">
            <a:avLst/>
          </a:prstGeom>
        </p:spPr>
      </p:pic>
      <p:sp>
        <p:nvSpPr>
          <p:cNvPr id="2" name="Title 1">
            <a:extLst>
              <a:ext uri="{FF2B5EF4-FFF2-40B4-BE49-F238E27FC236}">
                <a16:creationId xmlns:a16="http://schemas.microsoft.com/office/drawing/2014/main" id="{79081FA7-FCED-F743-8733-5B0A86D0E39C}"/>
              </a:ext>
            </a:extLst>
          </p:cNvPr>
          <p:cNvSpPr>
            <a:spLocks noGrp="1"/>
          </p:cNvSpPr>
          <p:nvPr>
            <p:ph type="title"/>
          </p:nvPr>
        </p:nvSpPr>
        <p:spPr>
          <a:prstGeom prst="rect">
            <a:avLst/>
          </a:prstGeom>
        </p:spPr>
        <p:txBody>
          <a:bodyPr/>
          <a:lstStyle/>
          <a:p>
            <a:r>
              <a:rPr lang="en-US" dirty="0"/>
              <a:t>Disclaimer</a:t>
            </a:r>
          </a:p>
        </p:txBody>
      </p:sp>
      <p:sp>
        <p:nvSpPr>
          <p:cNvPr id="3" name="Content Placeholder 2">
            <a:extLst>
              <a:ext uri="{FF2B5EF4-FFF2-40B4-BE49-F238E27FC236}">
                <a16:creationId xmlns:a16="http://schemas.microsoft.com/office/drawing/2014/main" id="{9377B030-76DB-E547-8E1C-CB57DD75F0B7}"/>
              </a:ext>
            </a:extLst>
          </p:cNvPr>
          <p:cNvSpPr>
            <a:spLocks noGrp="1"/>
          </p:cNvSpPr>
          <p:nvPr>
            <p:ph idx="4294967295"/>
          </p:nvPr>
        </p:nvSpPr>
        <p:spPr>
          <a:xfrm>
            <a:off x="901699" y="4283075"/>
            <a:ext cx="10388600" cy="1893888"/>
          </a:xfrm>
        </p:spPr>
        <p:txBody>
          <a:bodyPr>
            <a:normAutofit/>
          </a:bodyPr>
          <a:lstStyle/>
          <a:p>
            <a:pPr marL="0" indent="0" algn="ctr">
              <a:buNone/>
            </a:pPr>
            <a:r>
              <a:rPr lang="en-US" sz="5333" dirty="0">
                <a:solidFill>
                  <a:schemeClr val="accent1"/>
                </a:solidFill>
              </a:rPr>
              <a:t>This presentation isn’t really about Test-driven development</a:t>
            </a:r>
          </a:p>
        </p:txBody>
      </p:sp>
    </p:spTree>
    <p:extLst>
      <p:ext uri="{BB962C8B-B14F-4D97-AF65-F5344CB8AC3E}">
        <p14:creationId xmlns:p14="http://schemas.microsoft.com/office/powerpoint/2010/main" val="13036015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81FA7-FCED-F743-8733-5B0A86D0E39C}"/>
              </a:ext>
            </a:extLst>
          </p:cNvPr>
          <p:cNvSpPr>
            <a:spLocks noGrp="1"/>
          </p:cNvSpPr>
          <p:nvPr>
            <p:ph type="title"/>
          </p:nvPr>
        </p:nvSpPr>
        <p:spPr>
          <a:prstGeom prst="rect">
            <a:avLst/>
          </a:prstGeom>
        </p:spPr>
        <p:txBody>
          <a:bodyPr/>
          <a:lstStyle/>
          <a:p>
            <a:r>
              <a:rPr lang="en-US" dirty="0"/>
              <a:t>Disclaimer</a:t>
            </a:r>
          </a:p>
        </p:txBody>
      </p:sp>
      <p:sp>
        <p:nvSpPr>
          <p:cNvPr id="3" name="Content Placeholder 2">
            <a:extLst>
              <a:ext uri="{FF2B5EF4-FFF2-40B4-BE49-F238E27FC236}">
                <a16:creationId xmlns:a16="http://schemas.microsoft.com/office/drawing/2014/main" id="{9377B030-76DB-E547-8E1C-CB57DD75F0B7}"/>
              </a:ext>
            </a:extLst>
          </p:cNvPr>
          <p:cNvSpPr>
            <a:spLocks noGrp="1"/>
          </p:cNvSpPr>
          <p:nvPr>
            <p:ph idx="4294967295"/>
          </p:nvPr>
        </p:nvSpPr>
        <p:spPr>
          <a:xfrm>
            <a:off x="901700" y="1720850"/>
            <a:ext cx="10388600" cy="1893888"/>
          </a:xfrm>
        </p:spPr>
        <p:txBody>
          <a:bodyPr>
            <a:normAutofit/>
          </a:bodyPr>
          <a:lstStyle/>
          <a:p>
            <a:pPr marL="0" indent="0" algn="ctr">
              <a:buNone/>
            </a:pPr>
            <a:r>
              <a:rPr lang="en-US" sz="5333" dirty="0">
                <a:solidFill>
                  <a:schemeClr val="accent1"/>
                </a:solidFill>
              </a:rPr>
              <a:t>This presentation isn’t really about Test-driven development</a:t>
            </a:r>
          </a:p>
        </p:txBody>
      </p:sp>
      <p:sp>
        <p:nvSpPr>
          <p:cNvPr id="6" name="Content Placeholder 2">
            <a:extLst>
              <a:ext uri="{FF2B5EF4-FFF2-40B4-BE49-F238E27FC236}">
                <a16:creationId xmlns:a16="http://schemas.microsoft.com/office/drawing/2014/main" id="{87340DD5-6775-7048-A339-6F00267DAB37}"/>
              </a:ext>
            </a:extLst>
          </p:cNvPr>
          <p:cNvSpPr txBox="1">
            <a:spLocks/>
          </p:cNvSpPr>
          <p:nvPr/>
        </p:nvSpPr>
        <p:spPr>
          <a:xfrm>
            <a:off x="902319" y="3614738"/>
            <a:ext cx="10387981" cy="2531981"/>
          </a:xfrm>
          <a:prstGeom prst="rect">
            <a:avLst/>
          </a:prstGeom>
        </p:spPr>
        <p:txBody>
          <a:bodyPr vert="horz" lIns="121920" tIns="60960" rIns="121920" bIns="6096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8000" dirty="0">
                <a:solidFill>
                  <a:srgbClr val="FF0000"/>
                </a:solidFill>
              </a:rPr>
              <a:t>It’s about writing testable code</a:t>
            </a:r>
          </a:p>
        </p:txBody>
      </p:sp>
    </p:spTree>
    <p:extLst>
      <p:ext uri="{BB962C8B-B14F-4D97-AF65-F5344CB8AC3E}">
        <p14:creationId xmlns:p14="http://schemas.microsoft.com/office/powerpoint/2010/main" val="13588131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39A5C-4CB6-7247-8A4F-453A9BE30C8F}"/>
              </a:ext>
            </a:extLst>
          </p:cNvPr>
          <p:cNvSpPr>
            <a:spLocks noGrp="1"/>
          </p:cNvSpPr>
          <p:nvPr>
            <p:ph type="title"/>
          </p:nvPr>
        </p:nvSpPr>
        <p:spPr>
          <a:prstGeom prst="rect">
            <a:avLst/>
          </a:prstGeom>
        </p:spPr>
        <p:txBody>
          <a:bodyPr/>
          <a:lstStyle/>
          <a:p>
            <a:r>
              <a:rPr lang="en-US" dirty="0"/>
              <a:t>Summary</a:t>
            </a:r>
          </a:p>
        </p:txBody>
      </p:sp>
      <p:sp>
        <p:nvSpPr>
          <p:cNvPr id="3" name="Content Placeholder 2">
            <a:extLst>
              <a:ext uri="{FF2B5EF4-FFF2-40B4-BE49-F238E27FC236}">
                <a16:creationId xmlns:a16="http://schemas.microsoft.com/office/drawing/2014/main" id="{9D99F035-AB3C-524B-87BF-A7C6CD66A2D8}"/>
              </a:ext>
            </a:extLst>
          </p:cNvPr>
          <p:cNvSpPr>
            <a:spLocks noGrp="1"/>
          </p:cNvSpPr>
          <p:nvPr>
            <p:ph idx="4294967295"/>
          </p:nvPr>
        </p:nvSpPr>
        <p:spPr/>
        <p:txBody>
          <a:bodyPr/>
          <a:lstStyle/>
          <a:p>
            <a:r>
              <a:rPr lang="en-US" dirty="0"/>
              <a:t>Why</a:t>
            </a:r>
          </a:p>
          <a:p>
            <a:r>
              <a:rPr lang="en-US" dirty="0"/>
              <a:t>How</a:t>
            </a:r>
          </a:p>
          <a:p>
            <a:r>
              <a:rPr lang="en-US" dirty="0"/>
              <a:t>Some things that help</a:t>
            </a:r>
          </a:p>
          <a:p>
            <a:endParaRPr lang="en-US" dirty="0"/>
          </a:p>
        </p:txBody>
      </p:sp>
      <p:sp>
        <p:nvSpPr>
          <p:cNvPr id="6" name="TextBox 5">
            <a:extLst>
              <a:ext uri="{FF2B5EF4-FFF2-40B4-BE49-F238E27FC236}">
                <a16:creationId xmlns:a16="http://schemas.microsoft.com/office/drawing/2014/main" id="{F240473E-0E57-9F41-86B0-0B4E9AC3184E}"/>
              </a:ext>
            </a:extLst>
          </p:cNvPr>
          <p:cNvSpPr txBox="1"/>
          <p:nvPr/>
        </p:nvSpPr>
        <p:spPr>
          <a:xfrm>
            <a:off x="681789" y="4213930"/>
            <a:ext cx="10539664" cy="1569660"/>
          </a:xfrm>
          <a:prstGeom prst="rect">
            <a:avLst/>
          </a:prstGeom>
          <a:noFill/>
        </p:spPr>
        <p:txBody>
          <a:bodyPr wrap="square" rtlCol="0">
            <a:spAutoFit/>
          </a:bodyPr>
          <a:lstStyle/>
          <a:p>
            <a:pPr algn="ctr"/>
            <a:r>
              <a:rPr lang="en-US" sz="4800" i="1" dirty="0">
                <a:solidFill>
                  <a:schemeClr val="accent1"/>
                </a:solidFill>
              </a:rPr>
              <a:t>“…stick at it until the benefits become so obvious you never want to go back…”</a:t>
            </a:r>
          </a:p>
        </p:txBody>
      </p:sp>
    </p:spTree>
    <p:extLst>
      <p:ext uri="{BB962C8B-B14F-4D97-AF65-F5344CB8AC3E}">
        <p14:creationId xmlns:p14="http://schemas.microsoft.com/office/powerpoint/2010/main" val="6627930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46DA20-F11E-2545-AB88-3FB252D5A86B}"/>
              </a:ext>
            </a:extLst>
          </p:cNvPr>
          <p:cNvPicPr>
            <a:picLocks noChangeAspect="1"/>
          </p:cNvPicPr>
          <p:nvPr/>
        </p:nvPicPr>
        <p:blipFill>
          <a:blip r:embed="rId2"/>
          <a:stretch>
            <a:fillRect/>
          </a:stretch>
        </p:blipFill>
        <p:spPr>
          <a:xfrm>
            <a:off x="0" y="2593559"/>
            <a:ext cx="5601027" cy="2940539"/>
          </a:xfrm>
          <a:prstGeom prst="rect">
            <a:avLst/>
          </a:prstGeom>
        </p:spPr>
      </p:pic>
      <p:sp>
        <p:nvSpPr>
          <p:cNvPr id="2" name="Title 1">
            <a:extLst>
              <a:ext uri="{FF2B5EF4-FFF2-40B4-BE49-F238E27FC236}">
                <a16:creationId xmlns:a16="http://schemas.microsoft.com/office/drawing/2014/main" id="{078FBEE0-394A-DA44-A69C-00BD779703F4}"/>
              </a:ext>
            </a:extLst>
          </p:cNvPr>
          <p:cNvSpPr>
            <a:spLocks noGrp="1"/>
          </p:cNvSpPr>
          <p:nvPr>
            <p:ph type="title"/>
          </p:nvPr>
        </p:nvSpPr>
        <p:spPr/>
        <p:txBody>
          <a:bodyPr/>
          <a:lstStyle/>
          <a:p>
            <a:endParaRPr lang="en-US"/>
          </a:p>
        </p:txBody>
      </p:sp>
      <p:sp>
        <p:nvSpPr>
          <p:cNvPr id="7" name="TextBox 6">
            <a:extLst>
              <a:ext uri="{FF2B5EF4-FFF2-40B4-BE49-F238E27FC236}">
                <a16:creationId xmlns:a16="http://schemas.microsoft.com/office/drawing/2014/main" id="{5E1C25C8-C9CA-9249-8E4D-C43EB20797FA}"/>
              </a:ext>
            </a:extLst>
          </p:cNvPr>
          <p:cNvSpPr txBox="1"/>
          <p:nvPr/>
        </p:nvSpPr>
        <p:spPr>
          <a:xfrm>
            <a:off x="1136864" y="850301"/>
            <a:ext cx="9842310" cy="666786"/>
          </a:xfrm>
          <a:prstGeom prst="rect">
            <a:avLst/>
          </a:prstGeom>
          <a:noFill/>
        </p:spPr>
        <p:txBody>
          <a:bodyPr wrap="none" rtlCol="0">
            <a:spAutoFit/>
          </a:bodyPr>
          <a:lstStyle/>
          <a:p>
            <a:r>
              <a:rPr lang="en-US" sz="3733" dirty="0">
                <a:hlinkClick r:id="rId3"/>
              </a:rPr>
              <a:t>https://</a:t>
            </a:r>
            <a:r>
              <a:rPr lang="en-US" sz="3733" dirty="0" err="1">
                <a:hlinkClick r:id="rId3"/>
              </a:rPr>
              <a:t>github.com</a:t>
            </a:r>
            <a:r>
              <a:rPr lang="en-US" sz="3733" dirty="0">
                <a:hlinkClick r:id="rId3"/>
              </a:rPr>
              <a:t>/</a:t>
            </a:r>
            <a:r>
              <a:rPr lang="en-US" sz="3733" dirty="0" err="1">
                <a:hlinkClick r:id="rId3"/>
              </a:rPr>
              <a:t>grahamrobbo</a:t>
            </a:r>
            <a:r>
              <a:rPr lang="en-US" sz="3733" dirty="0">
                <a:hlinkClick r:id="rId3"/>
              </a:rPr>
              <a:t>/sapteched2018</a:t>
            </a:r>
            <a:endParaRPr lang="en-US" sz="3733" dirty="0"/>
          </a:p>
        </p:txBody>
      </p:sp>
      <p:pic>
        <p:nvPicPr>
          <p:cNvPr id="9" name="Graphic 8">
            <a:extLst>
              <a:ext uri="{FF2B5EF4-FFF2-40B4-BE49-F238E27FC236}">
                <a16:creationId xmlns:a16="http://schemas.microsoft.com/office/drawing/2014/main" id="{92A24A6C-14AB-004E-B778-2E441EC627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34000" y="3428828"/>
            <a:ext cx="5181600" cy="1270000"/>
          </a:xfrm>
          <a:prstGeom prst="rect">
            <a:avLst/>
          </a:prstGeom>
        </p:spPr>
      </p:pic>
    </p:spTree>
    <p:extLst>
      <p:ext uri="{BB962C8B-B14F-4D97-AF65-F5344CB8AC3E}">
        <p14:creationId xmlns:p14="http://schemas.microsoft.com/office/powerpoint/2010/main" val="10341489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39292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E416-FAA0-BD40-BADA-E1E7C2E8AA8E}"/>
              </a:ext>
            </a:extLst>
          </p:cNvPr>
          <p:cNvSpPr>
            <a:spLocks noGrp="1"/>
          </p:cNvSpPr>
          <p:nvPr>
            <p:ph type="title"/>
          </p:nvPr>
        </p:nvSpPr>
        <p:spPr/>
        <p:txBody>
          <a:bodyPr/>
          <a:lstStyle/>
          <a:p>
            <a:endParaRPr lang="en-US"/>
          </a:p>
        </p:txBody>
      </p:sp>
      <p:pic>
        <p:nvPicPr>
          <p:cNvPr id="3" name="Picture 2" descr="rescue.jpg">
            <a:extLst>
              <a:ext uri="{FF2B5EF4-FFF2-40B4-BE49-F238E27FC236}">
                <a16:creationId xmlns:a16="http://schemas.microsoft.com/office/drawing/2014/main" id="{EE751289-0885-034B-B5F8-9E1BAEEBF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632" y="893"/>
            <a:ext cx="16215578" cy="7211722"/>
          </a:xfrm>
          <a:prstGeom prst="rect">
            <a:avLst/>
          </a:prstGeom>
        </p:spPr>
      </p:pic>
      <p:pic>
        <p:nvPicPr>
          <p:cNvPr id="4" name="Picture 2">
            <a:extLst>
              <a:ext uri="{FF2B5EF4-FFF2-40B4-BE49-F238E27FC236}">
                <a16:creationId xmlns:a16="http://schemas.microsoft.com/office/drawing/2014/main" id="{1C3FB2A6-0CB4-CD4C-9385-902E4B0365B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9328" y="4384008"/>
            <a:ext cx="3937332" cy="19991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5" name="Group 4">
            <a:extLst>
              <a:ext uri="{FF2B5EF4-FFF2-40B4-BE49-F238E27FC236}">
                <a16:creationId xmlns:a16="http://schemas.microsoft.com/office/drawing/2014/main" id="{CB5C4624-31E5-2C45-A0B1-ED3CB22CC285}"/>
              </a:ext>
            </a:extLst>
          </p:cNvPr>
          <p:cNvGrpSpPr/>
          <p:nvPr/>
        </p:nvGrpSpPr>
        <p:grpSpPr>
          <a:xfrm>
            <a:off x="7775507" y="5574029"/>
            <a:ext cx="2314591" cy="647904"/>
            <a:chOff x="3203848" y="3507854"/>
            <a:chExt cx="1922466" cy="648073"/>
          </a:xfrm>
        </p:grpSpPr>
        <p:pic>
          <p:nvPicPr>
            <p:cNvPr id="6" name="Picture 5">
              <a:extLst>
                <a:ext uri="{FF2B5EF4-FFF2-40B4-BE49-F238E27FC236}">
                  <a16:creationId xmlns:a16="http://schemas.microsoft.com/office/drawing/2014/main" id="{E76B84FB-9A98-444F-831E-FAF9191B75E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3848" y="3507854"/>
              <a:ext cx="648073" cy="648073"/>
            </a:xfrm>
            <a:prstGeom prst="rect">
              <a:avLst/>
            </a:prstGeom>
          </p:spPr>
        </p:pic>
        <p:sp>
          <p:nvSpPr>
            <p:cNvPr id="7" name="TextBox 6">
              <a:extLst>
                <a:ext uri="{FF2B5EF4-FFF2-40B4-BE49-F238E27FC236}">
                  <a16:creationId xmlns:a16="http://schemas.microsoft.com/office/drawing/2014/main" id="{B05F64D2-0D48-D34E-87F3-4F801E7836D3}"/>
                </a:ext>
              </a:extLst>
            </p:cNvPr>
            <p:cNvSpPr txBox="1"/>
            <p:nvPr/>
          </p:nvSpPr>
          <p:spPr>
            <a:xfrm>
              <a:off x="3741986" y="3647224"/>
              <a:ext cx="1384328" cy="369332"/>
            </a:xfrm>
            <a:prstGeom prst="rect">
              <a:avLst/>
            </a:prstGeom>
            <a:noFill/>
          </p:spPr>
          <p:txBody>
            <a:bodyPr wrap="none" rtlCol="0">
              <a:spAutoFit/>
            </a:bodyPr>
            <a:lstStyle/>
            <a:p>
              <a:r>
                <a:rPr lang="en-US" sz="1799" dirty="0">
                  <a:solidFill>
                    <a:srgbClr val="38A5CE"/>
                  </a:solidFill>
                </a:rPr>
                <a:t>@</a:t>
              </a:r>
              <a:r>
                <a:rPr lang="en-US" sz="1799" dirty="0" err="1">
                  <a:solidFill>
                    <a:srgbClr val="38A5CE"/>
                  </a:solidFill>
                </a:rPr>
                <a:t>grahamrobbo</a:t>
              </a:r>
              <a:endParaRPr lang="en-AU" sz="1799" dirty="0">
                <a:solidFill>
                  <a:srgbClr val="38A5CE"/>
                </a:solidFill>
              </a:endParaRPr>
            </a:p>
          </p:txBody>
        </p:sp>
      </p:grpSp>
    </p:spTree>
    <p:extLst>
      <p:ext uri="{BB962C8B-B14F-4D97-AF65-F5344CB8AC3E}">
        <p14:creationId xmlns:p14="http://schemas.microsoft.com/office/powerpoint/2010/main" val="6728044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36194" y="1267911"/>
            <a:ext cx="4119612" cy="523220"/>
          </a:xfrm>
          <a:prstGeom prst="rect">
            <a:avLst/>
          </a:prstGeom>
          <a:noFill/>
        </p:spPr>
        <p:txBody>
          <a:bodyPr wrap="square" rtlCol="0">
            <a:spAutoFit/>
          </a:bodyPr>
          <a:lstStyle/>
          <a:p>
            <a:pPr algn="ctr"/>
            <a:r>
              <a:rPr lang="en-AU" sz="2800" b="1" dirty="0">
                <a:solidFill>
                  <a:schemeClr val="bg1"/>
                </a:solidFill>
              </a:rPr>
              <a:t>How to Connect with Me</a:t>
            </a:r>
          </a:p>
        </p:txBody>
      </p:sp>
      <p:sp>
        <p:nvSpPr>
          <p:cNvPr id="3" name="TextBox 2"/>
          <p:cNvSpPr txBox="1"/>
          <p:nvPr/>
        </p:nvSpPr>
        <p:spPr>
          <a:xfrm>
            <a:off x="3620654" y="2063693"/>
            <a:ext cx="4950691" cy="2246769"/>
          </a:xfrm>
          <a:prstGeom prst="rect">
            <a:avLst/>
          </a:prstGeom>
          <a:noFill/>
        </p:spPr>
        <p:txBody>
          <a:bodyPr wrap="square" rtlCol="0">
            <a:spAutoFit/>
          </a:bodyPr>
          <a:lstStyle/>
          <a:p>
            <a:pPr algn="ctr"/>
            <a:r>
              <a:rPr lang="en-AU" sz="2000" b="1" dirty="0">
                <a:solidFill>
                  <a:srgbClr val="ED1C24"/>
                </a:solidFill>
                <a:latin typeface="Tahoma" panose="020B0604030504040204" pitchFamily="34" charset="0"/>
                <a:ea typeface="Tahoma" panose="020B0604030504040204" pitchFamily="34" charset="0"/>
                <a:cs typeface="Tahoma" panose="020B0604030504040204" pitchFamily="34" charset="0"/>
              </a:rPr>
              <a:t>E: </a:t>
            </a:r>
            <a:r>
              <a:rPr lang="en-AU" sz="2000" dirty="0" err="1">
                <a:solidFill>
                  <a:schemeClr val="bg1"/>
                </a:solidFill>
                <a:latin typeface="Tahoma" panose="020B0604030504040204" pitchFamily="34" charset="0"/>
                <a:ea typeface="Tahoma" panose="020B0604030504040204" pitchFamily="34" charset="0"/>
                <a:cs typeface="Tahoma" panose="020B0604030504040204" pitchFamily="34" charset="0"/>
              </a:rPr>
              <a:t>graham@yelcho.com.au</a:t>
            </a:r>
            <a:endParaRPr lang="en-AU" sz="20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endParaRPr lang="en-AU" sz="20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AU" sz="2000" b="1" dirty="0">
                <a:solidFill>
                  <a:srgbClr val="ED1C24"/>
                </a:solidFill>
                <a:latin typeface="Tahoma" panose="020B0604030504040204" pitchFamily="34" charset="0"/>
                <a:ea typeface="Tahoma" panose="020B0604030504040204" pitchFamily="34" charset="0"/>
                <a:cs typeface="Tahoma" panose="020B0604030504040204" pitchFamily="34" charset="0"/>
              </a:rPr>
              <a:t>M: </a:t>
            </a:r>
            <a:r>
              <a:rPr lang="en-AU" sz="2000" dirty="0">
                <a:solidFill>
                  <a:schemeClr val="bg1"/>
                </a:solidFill>
                <a:latin typeface="Tahoma" panose="020B0604030504040204" pitchFamily="34" charset="0"/>
                <a:ea typeface="Tahoma" panose="020B0604030504040204" pitchFamily="34" charset="0"/>
                <a:cs typeface="Tahoma" panose="020B0604030504040204" pitchFamily="34" charset="0"/>
              </a:rPr>
              <a:t>+61 412 402 441</a:t>
            </a:r>
          </a:p>
          <a:p>
            <a:pPr algn="ctr"/>
            <a:endParaRPr lang="en-AU" sz="20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AU" sz="2000" b="1" dirty="0">
                <a:solidFill>
                  <a:srgbClr val="ED1C24"/>
                </a:solidFill>
                <a:latin typeface="Tahoma" panose="020B0604030504040204" pitchFamily="34" charset="0"/>
                <a:ea typeface="Tahoma" panose="020B0604030504040204" pitchFamily="34" charset="0"/>
                <a:cs typeface="Tahoma" panose="020B0604030504040204" pitchFamily="34" charset="0"/>
              </a:rPr>
              <a:t>Li: </a:t>
            </a:r>
            <a:r>
              <a:rPr lang="en-AU" sz="2000" dirty="0" err="1">
                <a:solidFill>
                  <a:schemeClr val="bg1"/>
                </a:solidFill>
                <a:latin typeface="Tahoma" panose="020B0604030504040204" pitchFamily="34" charset="0"/>
                <a:ea typeface="Tahoma" panose="020B0604030504040204" pitchFamily="34" charset="0"/>
                <a:cs typeface="Tahoma" panose="020B0604030504040204" pitchFamily="34" charset="0"/>
              </a:rPr>
              <a:t>linkedin.com</a:t>
            </a:r>
            <a:r>
              <a:rPr lang="en-AU" sz="2000" dirty="0">
                <a:solidFill>
                  <a:schemeClr val="bg1"/>
                </a:solidFill>
                <a:latin typeface="Tahoma" panose="020B0604030504040204" pitchFamily="34" charset="0"/>
                <a:ea typeface="Tahoma" panose="020B0604030504040204" pitchFamily="34" charset="0"/>
                <a:cs typeface="Tahoma" panose="020B0604030504040204" pitchFamily="34" charset="0"/>
              </a:rPr>
              <a:t>/in/</a:t>
            </a:r>
            <a:r>
              <a:rPr lang="en-AU" sz="2000" dirty="0" err="1">
                <a:solidFill>
                  <a:schemeClr val="bg1"/>
                </a:solidFill>
                <a:latin typeface="Tahoma" panose="020B0604030504040204" pitchFamily="34" charset="0"/>
                <a:ea typeface="Tahoma" panose="020B0604030504040204" pitchFamily="34" charset="0"/>
                <a:cs typeface="Tahoma" panose="020B0604030504040204" pitchFamily="34" charset="0"/>
              </a:rPr>
              <a:t>grahamrobbo</a:t>
            </a:r>
            <a:r>
              <a:rPr lang="en-AU" sz="2000" dirty="0">
                <a:solidFill>
                  <a:schemeClr val="bg1"/>
                </a:solidFill>
                <a:latin typeface="Tahoma" panose="020B0604030504040204" pitchFamily="34" charset="0"/>
                <a:ea typeface="Tahoma" panose="020B0604030504040204" pitchFamily="34" charset="0"/>
                <a:cs typeface="Tahoma" panose="020B0604030504040204" pitchFamily="34" charset="0"/>
              </a:rPr>
              <a:t>/</a:t>
            </a:r>
          </a:p>
          <a:p>
            <a:pPr algn="ctr"/>
            <a:endParaRPr lang="en-AU" sz="20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AU" sz="2000" b="1" dirty="0">
                <a:solidFill>
                  <a:srgbClr val="ED1C24"/>
                </a:solidFill>
                <a:latin typeface="Tahoma" panose="020B0604030504040204" pitchFamily="34" charset="0"/>
                <a:ea typeface="Tahoma" panose="020B0604030504040204" pitchFamily="34" charset="0"/>
                <a:cs typeface="Tahoma" panose="020B0604030504040204" pitchFamily="34" charset="0"/>
              </a:rPr>
              <a:t>@</a:t>
            </a:r>
            <a:r>
              <a:rPr lang="en-AU" sz="2000" dirty="0" err="1">
                <a:solidFill>
                  <a:schemeClr val="bg1"/>
                </a:solidFill>
                <a:latin typeface="Tahoma" panose="020B0604030504040204" pitchFamily="34" charset="0"/>
                <a:ea typeface="Tahoma" panose="020B0604030504040204" pitchFamily="34" charset="0"/>
                <a:cs typeface="Tahoma" panose="020B0604030504040204" pitchFamily="34" charset="0"/>
              </a:rPr>
              <a:t>grahamrobbo</a:t>
            </a:r>
            <a:endParaRPr lang="en-AU" sz="2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665051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867DFE-FEE9-BC49-81D4-14C02164E0A2}"/>
              </a:ext>
            </a:extLst>
          </p:cNvPr>
          <p:cNvPicPr>
            <a:picLocks noChangeAspect="1"/>
          </p:cNvPicPr>
          <p:nvPr/>
        </p:nvPicPr>
        <p:blipFill>
          <a:blip r:embed="rId3"/>
          <a:stretch>
            <a:fillRect/>
          </a:stretch>
        </p:blipFill>
        <p:spPr>
          <a:xfrm>
            <a:off x="3120189" y="809623"/>
            <a:ext cx="5951621" cy="3347787"/>
          </a:xfrm>
          <a:prstGeom prst="rect">
            <a:avLst/>
          </a:prstGeom>
        </p:spPr>
      </p:pic>
      <p:sp>
        <p:nvSpPr>
          <p:cNvPr id="2" name="Title 1">
            <a:extLst>
              <a:ext uri="{FF2B5EF4-FFF2-40B4-BE49-F238E27FC236}">
                <a16:creationId xmlns:a16="http://schemas.microsoft.com/office/drawing/2014/main" id="{79081FA7-FCED-F743-8733-5B0A86D0E39C}"/>
              </a:ext>
            </a:extLst>
          </p:cNvPr>
          <p:cNvSpPr>
            <a:spLocks noGrp="1"/>
          </p:cNvSpPr>
          <p:nvPr>
            <p:ph type="title"/>
          </p:nvPr>
        </p:nvSpPr>
        <p:spPr>
          <a:prstGeom prst="rect">
            <a:avLst/>
          </a:prstGeom>
        </p:spPr>
        <p:txBody>
          <a:bodyPr/>
          <a:lstStyle/>
          <a:p>
            <a:r>
              <a:rPr lang="en-US" dirty="0"/>
              <a:t>Disclaimer</a:t>
            </a:r>
          </a:p>
        </p:txBody>
      </p:sp>
      <p:sp>
        <p:nvSpPr>
          <p:cNvPr id="3" name="Content Placeholder 2">
            <a:extLst>
              <a:ext uri="{FF2B5EF4-FFF2-40B4-BE49-F238E27FC236}">
                <a16:creationId xmlns:a16="http://schemas.microsoft.com/office/drawing/2014/main" id="{9377B030-76DB-E547-8E1C-CB57DD75F0B7}"/>
              </a:ext>
            </a:extLst>
          </p:cNvPr>
          <p:cNvSpPr>
            <a:spLocks noGrp="1"/>
          </p:cNvSpPr>
          <p:nvPr>
            <p:ph idx="4294967295"/>
          </p:nvPr>
        </p:nvSpPr>
        <p:spPr>
          <a:xfrm>
            <a:off x="901700" y="4292288"/>
            <a:ext cx="10388600" cy="1893888"/>
          </a:xfrm>
        </p:spPr>
        <p:txBody>
          <a:bodyPr>
            <a:normAutofit/>
          </a:bodyPr>
          <a:lstStyle/>
          <a:p>
            <a:pPr marL="0" indent="0" algn="ctr">
              <a:buNone/>
            </a:pPr>
            <a:r>
              <a:rPr lang="en-US" sz="5333" dirty="0">
                <a:solidFill>
                  <a:schemeClr val="accent1"/>
                </a:solidFill>
              </a:rPr>
              <a:t>This presentation isn’t really about Test-driven development</a:t>
            </a:r>
          </a:p>
        </p:txBody>
      </p:sp>
    </p:spTree>
    <p:extLst>
      <p:ext uri="{BB962C8B-B14F-4D97-AF65-F5344CB8AC3E}">
        <p14:creationId xmlns:p14="http://schemas.microsoft.com/office/powerpoint/2010/main" val="1205060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a:prstGeom prst="rect">
            <a:avLst/>
          </a:prstGeom>
        </p:spPr>
        <p:txBody>
          <a:bodyPr>
            <a:normAutofit/>
          </a:bodyPr>
          <a:lstStyle/>
          <a:p>
            <a:r>
              <a:rPr lang="en-US" dirty="0"/>
              <a:t>ABAP Unit – Introduction</a:t>
            </a:r>
          </a:p>
        </p:txBody>
      </p:sp>
      <p:sp>
        <p:nvSpPr>
          <p:cNvPr id="5" name="TextBox 4">
            <a:extLst>
              <a:ext uri="{FF2B5EF4-FFF2-40B4-BE49-F238E27FC236}">
                <a16:creationId xmlns:a16="http://schemas.microsoft.com/office/drawing/2014/main" id="{FDA8A0F1-9220-9F4F-99AA-28DDAB862C61}"/>
              </a:ext>
            </a:extLst>
          </p:cNvPr>
          <p:cNvSpPr txBox="1"/>
          <p:nvPr/>
        </p:nvSpPr>
        <p:spPr>
          <a:xfrm>
            <a:off x="5082740" y="6251633"/>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7" name="Picture 6">
            <a:extLst>
              <a:ext uri="{FF2B5EF4-FFF2-40B4-BE49-F238E27FC236}">
                <a16:creationId xmlns:a16="http://schemas.microsoft.com/office/drawing/2014/main" id="{86F64656-BF6C-9149-8CEA-A357085DE22C}"/>
              </a:ext>
            </a:extLst>
          </p:cNvPr>
          <p:cNvPicPr>
            <a:picLocks noChangeAspect="1"/>
          </p:cNvPicPr>
          <p:nvPr/>
        </p:nvPicPr>
        <p:blipFill>
          <a:blip r:embed="rId3"/>
          <a:stretch>
            <a:fillRect/>
          </a:stretch>
        </p:blipFill>
        <p:spPr>
          <a:xfrm>
            <a:off x="347023" y="1371951"/>
            <a:ext cx="11497952" cy="4879682"/>
          </a:xfrm>
          <a:prstGeom prst="rect">
            <a:avLst/>
          </a:prstGeom>
        </p:spPr>
      </p:pic>
      <p:sp>
        <p:nvSpPr>
          <p:cNvPr id="9" name="Rectangle 8">
            <a:extLst>
              <a:ext uri="{FF2B5EF4-FFF2-40B4-BE49-F238E27FC236}">
                <a16:creationId xmlns:a16="http://schemas.microsoft.com/office/drawing/2014/main" id="{F6001830-6C4B-2746-980E-B2089FAD29DC}"/>
              </a:ext>
            </a:extLst>
          </p:cNvPr>
          <p:cNvSpPr/>
          <p:nvPr/>
        </p:nvSpPr>
        <p:spPr>
          <a:xfrm rot="20132737">
            <a:off x="308961" y="3093489"/>
            <a:ext cx="11642546" cy="2339102"/>
          </a:xfrm>
          <a:prstGeom prst="rect">
            <a:avLst/>
          </a:prstGeom>
          <a:noFill/>
        </p:spPr>
        <p:txBody>
          <a:bodyPr wrap="none" lIns="121920" tIns="60960" rIns="121920" bIns="60960">
            <a:spAutoFit/>
          </a:bodyPr>
          <a:lstStyle/>
          <a:p>
            <a:pPr algn="ctr"/>
            <a:r>
              <a:rPr lang="en-US" sz="7200" b="1" dirty="0">
                <a:ln w="22225">
                  <a:solidFill>
                    <a:schemeClr val="accent2"/>
                  </a:solidFill>
                  <a:prstDash val="solid"/>
                </a:ln>
                <a:solidFill>
                  <a:schemeClr val="accent2">
                    <a:lumMod val="40000"/>
                    <a:lumOff val="60000"/>
                  </a:schemeClr>
                </a:solidFill>
              </a:rPr>
              <a:t>SAP NetWeaver AS ABAP 6.40</a:t>
            </a:r>
            <a:endParaRPr lang="en-US" sz="7200" dirty="0">
              <a:solidFill>
                <a:srgbClr val="0E5A9A"/>
              </a:solidFill>
            </a:endParaRPr>
          </a:p>
          <a:p>
            <a:pPr algn="ctr"/>
            <a:endParaRPr lang="en-US" sz="72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5254268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a:prstGeom prst="rect">
            <a:avLst/>
          </a:prstGeom>
        </p:spPr>
        <p:txBody>
          <a:bodyPr>
            <a:normAutofit/>
          </a:bodyPr>
          <a:lstStyle/>
          <a:p>
            <a:r>
              <a:rPr lang="en-US" dirty="0"/>
              <a:t>ABAP Unit – Introduction</a:t>
            </a:r>
          </a:p>
        </p:txBody>
      </p:sp>
      <p:sp>
        <p:nvSpPr>
          <p:cNvPr id="5" name="TextBox 4">
            <a:extLst>
              <a:ext uri="{FF2B5EF4-FFF2-40B4-BE49-F238E27FC236}">
                <a16:creationId xmlns:a16="http://schemas.microsoft.com/office/drawing/2014/main" id="{FDA8A0F1-9220-9F4F-99AA-28DDAB862C61}"/>
              </a:ext>
            </a:extLst>
          </p:cNvPr>
          <p:cNvSpPr txBox="1"/>
          <p:nvPr/>
        </p:nvSpPr>
        <p:spPr>
          <a:xfrm>
            <a:off x="5082741" y="6339769"/>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7" name="Picture 6">
            <a:extLst>
              <a:ext uri="{FF2B5EF4-FFF2-40B4-BE49-F238E27FC236}">
                <a16:creationId xmlns:a16="http://schemas.microsoft.com/office/drawing/2014/main" id="{2FC286F1-AD82-214A-B2C3-CB11380ED6B9}"/>
              </a:ext>
            </a:extLst>
          </p:cNvPr>
          <p:cNvPicPr>
            <a:picLocks noChangeAspect="1"/>
          </p:cNvPicPr>
          <p:nvPr/>
        </p:nvPicPr>
        <p:blipFill>
          <a:blip r:embed="rId3"/>
          <a:stretch>
            <a:fillRect/>
          </a:stretch>
        </p:blipFill>
        <p:spPr>
          <a:xfrm>
            <a:off x="428768" y="1393090"/>
            <a:ext cx="11334464" cy="4946679"/>
          </a:xfrm>
          <a:prstGeom prst="rect">
            <a:avLst/>
          </a:prstGeom>
        </p:spPr>
      </p:pic>
    </p:spTree>
    <p:extLst>
      <p:ext uri="{BB962C8B-B14F-4D97-AF65-F5344CB8AC3E}">
        <p14:creationId xmlns:p14="http://schemas.microsoft.com/office/powerpoint/2010/main" val="2378289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369E-4DDD-794D-91D4-D6D134AF46C9}"/>
              </a:ext>
            </a:extLst>
          </p:cNvPr>
          <p:cNvSpPr>
            <a:spLocks noGrp="1"/>
          </p:cNvSpPr>
          <p:nvPr>
            <p:ph type="title"/>
          </p:nvPr>
        </p:nvSpPr>
        <p:spPr>
          <a:prstGeom prst="rect">
            <a:avLst/>
          </a:prstGeom>
        </p:spPr>
        <p:txBody>
          <a:bodyPr>
            <a:normAutofit/>
          </a:bodyPr>
          <a:lstStyle/>
          <a:p>
            <a:r>
              <a:rPr lang="en-US" dirty="0"/>
              <a:t>ABAP Unit – Introduction</a:t>
            </a:r>
          </a:p>
        </p:txBody>
      </p:sp>
      <p:sp>
        <p:nvSpPr>
          <p:cNvPr id="5" name="TextBox 4">
            <a:extLst>
              <a:ext uri="{FF2B5EF4-FFF2-40B4-BE49-F238E27FC236}">
                <a16:creationId xmlns:a16="http://schemas.microsoft.com/office/drawing/2014/main" id="{FDA8A0F1-9220-9F4F-99AA-28DDAB862C61}"/>
              </a:ext>
            </a:extLst>
          </p:cNvPr>
          <p:cNvSpPr txBox="1"/>
          <p:nvPr/>
        </p:nvSpPr>
        <p:spPr>
          <a:xfrm>
            <a:off x="5082740" y="6270510"/>
            <a:ext cx="2026517" cy="256545"/>
          </a:xfrm>
          <a:prstGeom prst="rect">
            <a:avLst/>
          </a:prstGeom>
          <a:noFill/>
        </p:spPr>
        <p:txBody>
          <a:bodyPr wrap="none" rtlCol="0">
            <a:spAutoFit/>
          </a:bodyPr>
          <a:lstStyle/>
          <a:p>
            <a:r>
              <a:rPr lang="en-US" sz="1067" i="1" dirty="0">
                <a:solidFill>
                  <a:schemeClr val="accent1"/>
                </a:solidFill>
              </a:rPr>
              <a:t>Source: S4H232 SAP TechEd 2017</a:t>
            </a:r>
          </a:p>
        </p:txBody>
      </p:sp>
      <p:pic>
        <p:nvPicPr>
          <p:cNvPr id="3" name="Picture 2">
            <a:extLst>
              <a:ext uri="{FF2B5EF4-FFF2-40B4-BE49-F238E27FC236}">
                <a16:creationId xmlns:a16="http://schemas.microsoft.com/office/drawing/2014/main" id="{EF963506-7E9D-4C4F-AD0D-AA70EF9E4782}"/>
              </a:ext>
            </a:extLst>
          </p:cNvPr>
          <p:cNvPicPr>
            <a:picLocks noChangeAspect="1"/>
          </p:cNvPicPr>
          <p:nvPr/>
        </p:nvPicPr>
        <p:blipFill>
          <a:blip r:embed="rId3"/>
          <a:stretch>
            <a:fillRect/>
          </a:stretch>
        </p:blipFill>
        <p:spPr>
          <a:xfrm>
            <a:off x="985341" y="1413719"/>
            <a:ext cx="10221317" cy="4720862"/>
          </a:xfrm>
          <a:prstGeom prst="rect">
            <a:avLst/>
          </a:prstGeom>
        </p:spPr>
      </p:pic>
    </p:spTree>
    <p:extLst>
      <p:ext uri="{BB962C8B-B14F-4D97-AF65-F5344CB8AC3E}">
        <p14:creationId xmlns:p14="http://schemas.microsoft.com/office/powerpoint/2010/main" val="550516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430C13-36D9-A84E-BD98-BB937BE62BC4}"/>
              </a:ext>
            </a:extLst>
          </p:cNvPr>
          <p:cNvPicPr>
            <a:picLocks noChangeAspect="1"/>
          </p:cNvPicPr>
          <p:nvPr/>
        </p:nvPicPr>
        <p:blipFill>
          <a:blip r:embed="rId3"/>
          <a:stretch>
            <a:fillRect/>
          </a:stretch>
        </p:blipFill>
        <p:spPr>
          <a:xfrm>
            <a:off x="0" y="2758"/>
            <a:ext cx="12192000" cy="6852484"/>
          </a:xfrm>
          <a:prstGeom prst="rect">
            <a:avLst/>
          </a:prstGeom>
        </p:spPr>
      </p:pic>
      <p:sp>
        <p:nvSpPr>
          <p:cNvPr id="2" name="Title 1">
            <a:extLst>
              <a:ext uri="{FF2B5EF4-FFF2-40B4-BE49-F238E27FC236}">
                <a16:creationId xmlns:a16="http://schemas.microsoft.com/office/drawing/2014/main" id="{DE0D87F8-823E-3F44-A18D-09C80626BAC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498969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1688</Words>
  <Application>Microsoft Macintosh PowerPoint</Application>
  <PresentationFormat>Widescreen</PresentationFormat>
  <Paragraphs>223</Paragraphs>
  <Slides>47</Slides>
  <Notes>26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Arial Narrow</vt:lpstr>
      <vt:lpstr>Calibri</vt:lpstr>
      <vt:lpstr>Calibri Light</vt:lpstr>
      <vt:lpstr>Consolas</vt:lpstr>
      <vt:lpstr>Tahoma</vt:lpstr>
      <vt:lpstr>Office Theme</vt:lpstr>
      <vt:lpstr>PowerPoint Presentation</vt:lpstr>
      <vt:lpstr>Introduction</vt:lpstr>
      <vt:lpstr>Agenda</vt:lpstr>
      <vt:lpstr>TDD</vt:lpstr>
      <vt:lpstr>Disclaimer</vt:lpstr>
      <vt:lpstr>ABAP Unit – Introduction</vt:lpstr>
      <vt:lpstr>ABAP Unit – Introduction</vt:lpstr>
      <vt:lpstr>ABAP Unit – Introduction</vt:lpstr>
      <vt:lpstr>PowerPoint Presentation</vt:lpstr>
      <vt:lpstr>Testing is good?</vt:lpstr>
      <vt:lpstr>Testing ABAP code is hard?</vt:lpstr>
      <vt:lpstr>Why is it so hard to write tests?</vt:lpstr>
      <vt:lpstr>OpenSAP</vt:lpstr>
      <vt:lpstr>The Testing Challenge?</vt:lpstr>
      <vt:lpstr>Dependencies</vt:lpstr>
      <vt:lpstr>Unit Testing without Isolation</vt:lpstr>
      <vt:lpstr>Unit Testing with Isolation</vt:lpstr>
      <vt:lpstr>But…legacy code…</vt:lpstr>
      <vt:lpstr>Providing Testability for Existing Code</vt:lpstr>
      <vt:lpstr>Some Help</vt:lpstr>
      <vt:lpstr>Test Seams</vt:lpstr>
      <vt:lpstr>PowerPoint Presentation</vt:lpstr>
      <vt:lpstr>ABAP Test Seams Injection</vt:lpstr>
      <vt:lpstr>Test Seams</vt:lpstr>
      <vt:lpstr>Writing Testable Code</vt:lpstr>
      <vt:lpstr>Dependency Injection</vt:lpstr>
      <vt:lpstr>Dependency Lookup Example</vt:lpstr>
      <vt:lpstr>Dependency Lookup Example</vt:lpstr>
      <vt:lpstr>Dependency Lookup Example</vt:lpstr>
      <vt:lpstr>PowerPoint Presentation</vt:lpstr>
      <vt:lpstr>Test Double Frameworks</vt:lpstr>
      <vt:lpstr>ABAP Test Double Framework</vt:lpstr>
      <vt:lpstr>PowerPoint Presentation</vt:lpstr>
      <vt:lpstr>Open SQL Test Double Framework</vt:lpstr>
      <vt:lpstr>PowerPoint Presentation</vt:lpstr>
      <vt:lpstr>CDS Test Double Framework</vt:lpstr>
      <vt:lpstr>PowerPoint Presentation</vt:lpstr>
      <vt:lpstr>Tips from the Coal Face</vt:lpstr>
      <vt:lpstr>Tips from the Coal Face</vt:lpstr>
      <vt:lpstr>Tips from the Coal Face</vt:lpstr>
      <vt:lpstr>Disclaimer</vt:lpstr>
      <vt:lpstr>Disclaimer</vt:lpstr>
      <vt:lpstr>Summary</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Graham Robinson</dc:creator>
  <cp:lastModifiedBy>Graham Robinson</cp:lastModifiedBy>
  <cp:revision>5</cp:revision>
  <dcterms:created xsi:type="dcterms:W3CDTF">2019-03-09T05:14:15Z</dcterms:created>
  <dcterms:modified xsi:type="dcterms:W3CDTF">2019-03-09T05:46:59Z</dcterms:modified>
</cp:coreProperties>
</file>